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324" r:id="rId2"/>
    <p:sldId id="257" r:id="rId3"/>
    <p:sldId id="287" r:id="rId4"/>
    <p:sldId id="285" r:id="rId5"/>
    <p:sldId id="279" r:id="rId6"/>
    <p:sldId id="300" r:id="rId7"/>
    <p:sldId id="307" r:id="rId8"/>
    <p:sldId id="308" r:id="rId9"/>
    <p:sldId id="293" r:id="rId10"/>
    <p:sldId id="304" r:id="rId11"/>
    <p:sldId id="309" r:id="rId12"/>
    <p:sldId id="303" r:id="rId13"/>
    <p:sldId id="294" r:id="rId14"/>
    <p:sldId id="295" r:id="rId15"/>
    <p:sldId id="299" r:id="rId16"/>
    <p:sldId id="302" r:id="rId17"/>
    <p:sldId id="280" r:id="rId18"/>
    <p:sldId id="281" r:id="rId19"/>
    <p:sldId id="301" r:id="rId20"/>
    <p:sldId id="289" r:id="rId21"/>
    <p:sldId id="292" r:id="rId22"/>
    <p:sldId id="283" r:id="rId23"/>
    <p:sldId id="291" r:id="rId24"/>
    <p:sldId id="284" r:id="rId25"/>
    <p:sldId id="296" r:id="rId26"/>
    <p:sldId id="29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42ACB516-D5AD-47C8-A116-089F5DB83BB9}" type="datetimeFigureOut">
              <a:rPr lang="ar-EG" smtClean="0"/>
              <a:t>27/07/1441</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88F4CB6E-494D-49CD-8289-2C0582D8A22B}" type="slidenum">
              <a:rPr lang="ar-EG" smtClean="0"/>
              <a:t>‹#›</a:t>
            </a:fld>
            <a:endParaRPr lang="ar-EG"/>
          </a:p>
        </p:txBody>
      </p:sp>
    </p:spTree>
    <p:extLst>
      <p:ext uri="{BB962C8B-B14F-4D97-AF65-F5344CB8AC3E}">
        <p14:creationId xmlns:p14="http://schemas.microsoft.com/office/powerpoint/2010/main" val="248901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B89F9A35-9001-457E-9737-A8606F527F04}"/>
              </a:ext>
            </a:extLst>
          </p:cNvPr>
          <p:cNvSpPr>
            <a:spLocks noGrp="1" noChangeArrowheads="1"/>
          </p:cNvSpPr>
          <p:nvPr>
            <p:ph type="sldNum" sz="quarter" idx="5"/>
          </p:nvPr>
        </p:nvSpPr>
        <p:spPr>
          <a:ln/>
        </p:spPr>
        <p:txBody>
          <a:bodyPr/>
          <a:lstStyle/>
          <a:p>
            <a:fld id="{2979238B-855E-4B0C-BF14-D353E9C78162}" type="slidenum">
              <a:rPr lang="en-US" altLang="ar-EG"/>
              <a:pPr/>
              <a:t>2</a:t>
            </a:fld>
            <a:endParaRPr lang="en-US" altLang="ar-EG"/>
          </a:p>
        </p:txBody>
      </p:sp>
      <p:sp>
        <p:nvSpPr>
          <p:cNvPr id="83970" name="Rectangle 2">
            <a:extLst>
              <a:ext uri="{FF2B5EF4-FFF2-40B4-BE49-F238E27FC236}">
                <a16:creationId xmlns="" xmlns:a16="http://schemas.microsoft.com/office/drawing/2014/main" id="{01A0D9C4-B5DF-4C49-9CA5-603B2BD5B011}"/>
              </a:ext>
            </a:extLst>
          </p:cNvPr>
          <p:cNvSpPr>
            <a:spLocks noGrp="1" noRot="1" noChangeAspect="1" noChangeArrowheads="1" noTextEdit="1"/>
          </p:cNvSpPr>
          <p:nvPr>
            <p:ph type="sldImg"/>
          </p:nvPr>
        </p:nvSpPr>
        <p:spPr>
          <a:ln/>
        </p:spPr>
      </p:sp>
      <p:sp>
        <p:nvSpPr>
          <p:cNvPr id="83971" name="Rectangle 3">
            <a:extLst>
              <a:ext uri="{FF2B5EF4-FFF2-40B4-BE49-F238E27FC236}">
                <a16:creationId xmlns="" xmlns:a16="http://schemas.microsoft.com/office/drawing/2014/main" id="{EE6EF156-7F7C-478A-868B-C066BAB3E617}"/>
              </a:ext>
            </a:extLst>
          </p:cNvPr>
          <p:cNvSpPr>
            <a:spLocks noGrp="1" noChangeArrowheads="1"/>
          </p:cNvSpPr>
          <p:nvPr>
            <p:ph type="body" idx="1"/>
          </p:nvPr>
        </p:nvSpPr>
        <p:spPr/>
        <p:txBody>
          <a:bodyPr/>
          <a:lstStyle/>
          <a:p>
            <a:endParaRPr lang="ar-EG" altLang="ar-E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833C74D2-7490-4A9D-B847-59C27C581C6A}"/>
              </a:ext>
            </a:extLst>
          </p:cNvPr>
          <p:cNvSpPr>
            <a:spLocks noGrp="1" noChangeArrowheads="1"/>
          </p:cNvSpPr>
          <p:nvPr>
            <p:ph type="sldNum" sz="quarter" idx="5"/>
          </p:nvPr>
        </p:nvSpPr>
        <p:spPr>
          <a:ln/>
        </p:spPr>
        <p:txBody>
          <a:bodyPr/>
          <a:lstStyle/>
          <a:p>
            <a:fld id="{8A05609F-FA0B-4E80-A90E-48AD2D567EC4}" type="slidenum">
              <a:rPr lang="en-US" altLang="ar-EG"/>
              <a:pPr/>
              <a:t>15</a:t>
            </a:fld>
            <a:endParaRPr lang="en-US" altLang="ar-EG"/>
          </a:p>
        </p:txBody>
      </p:sp>
      <p:sp>
        <p:nvSpPr>
          <p:cNvPr id="177154" name="Rectangle 2">
            <a:extLst>
              <a:ext uri="{FF2B5EF4-FFF2-40B4-BE49-F238E27FC236}">
                <a16:creationId xmlns="" xmlns:a16="http://schemas.microsoft.com/office/drawing/2014/main" id="{01D5E622-B61D-4ECD-ACB7-8E4528AC8654}"/>
              </a:ext>
            </a:extLst>
          </p:cNvPr>
          <p:cNvSpPr>
            <a:spLocks noGrp="1" noRot="1" noChangeAspect="1" noChangeArrowheads="1" noTextEdit="1"/>
          </p:cNvSpPr>
          <p:nvPr>
            <p:ph type="sldImg"/>
          </p:nvPr>
        </p:nvSpPr>
        <p:spPr>
          <a:ln/>
        </p:spPr>
      </p:sp>
      <p:sp>
        <p:nvSpPr>
          <p:cNvPr id="177155" name="Rectangle 3">
            <a:extLst>
              <a:ext uri="{FF2B5EF4-FFF2-40B4-BE49-F238E27FC236}">
                <a16:creationId xmlns="" xmlns:a16="http://schemas.microsoft.com/office/drawing/2014/main" id="{19410A92-CE1A-48B7-B131-9A6389F058AA}"/>
              </a:ext>
            </a:extLst>
          </p:cNvPr>
          <p:cNvSpPr>
            <a:spLocks noGrp="1" noChangeArrowheads="1"/>
          </p:cNvSpPr>
          <p:nvPr>
            <p:ph type="body" idx="1"/>
          </p:nvPr>
        </p:nvSpPr>
        <p:spPr/>
        <p:txBody>
          <a:bodyPr/>
          <a:lstStyle/>
          <a:p>
            <a:endParaRPr lang="ar-EG" altLang="ar-E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4D447061-8D77-42AB-8ADB-C677FB566399}"/>
              </a:ext>
            </a:extLst>
          </p:cNvPr>
          <p:cNvSpPr>
            <a:spLocks noGrp="1" noChangeArrowheads="1"/>
          </p:cNvSpPr>
          <p:nvPr>
            <p:ph type="sldNum" sz="quarter" idx="5"/>
          </p:nvPr>
        </p:nvSpPr>
        <p:spPr>
          <a:ln/>
        </p:spPr>
        <p:txBody>
          <a:bodyPr/>
          <a:lstStyle/>
          <a:p>
            <a:fld id="{BC1C7A78-E88C-4D5E-BE5C-E745927A76EC}" type="slidenum">
              <a:rPr lang="en-US" altLang="ar-EG"/>
              <a:pPr/>
              <a:t>17</a:t>
            </a:fld>
            <a:endParaRPr lang="en-US" altLang="ar-EG"/>
          </a:p>
        </p:txBody>
      </p:sp>
      <p:sp>
        <p:nvSpPr>
          <p:cNvPr id="96258" name="Rectangle 2">
            <a:extLst>
              <a:ext uri="{FF2B5EF4-FFF2-40B4-BE49-F238E27FC236}">
                <a16:creationId xmlns="" xmlns:a16="http://schemas.microsoft.com/office/drawing/2014/main" id="{52EA9C82-75DF-4676-81A0-E30A5F5FEE0D}"/>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96259" name="Rectangle 3">
            <a:extLst>
              <a:ext uri="{FF2B5EF4-FFF2-40B4-BE49-F238E27FC236}">
                <a16:creationId xmlns="" xmlns:a16="http://schemas.microsoft.com/office/drawing/2014/main" id="{D204324B-1EDD-4684-A6F5-609692E6BBA7}"/>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B81F3F97-18A3-4F1C-914D-798882EAF8EA}"/>
              </a:ext>
            </a:extLst>
          </p:cNvPr>
          <p:cNvSpPr>
            <a:spLocks noGrp="1" noChangeArrowheads="1"/>
          </p:cNvSpPr>
          <p:nvPr>
            <p:ph type="sldNum" sz="quarter" idx="5"/>
          </p:nvPr>
        </p:nvSpPr>
        <p:spPr>
          <a:ln/>
        </p:spPr>
        <p:txBody>
          <a:bodyPr/>
          <a:lstStyle/>
          <a:p>
            <a:fld id="{00CBA634-B5B4-4B35-B4A8-B51F25FDD2F9}" type="slidenum">
              <a:rPr lang="en-US" altLang="ar-EG"/>
              <a:pPr/>
              <a:t>18</a:t>
            </a:fld>
            <a:endParaRPr lang="en-US" altLang="ar-EG"/>
          </a:p>
        </p:txBody>
      </p:sp>
      <p:sp>
        <p:nvSpPr>
          <p:cNvPr id="98306" name="Rectangle 2">
            <a:extLst>
              <a:ext uri="{FF2B5EF4-FFF2-40B4-BE49-F238E27FC236}">
                <a16:creationId xmlns="" xmlns:a16="http://schemas.microsoft.com/office/drawing/2014/main" id="{19FBA398-564D-406B-B8C4-3F5C23B8BD46}"/>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98307" name="Rectangle 3">
            <a:extLst>
              <a:ext uri="{FF2B5EF4-FFF2-40B4-BE49-F238E27FC236}">
                <a16:creationId xmlns="" xmlns:a16="http://schemas.microsoft.com/office/drawing/2014/main" id="{FE581162-FAA4-4583-828F-ABF1ED1E968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E57CE72-8BF4-46DE-8D44-FE46CDDD6B41}"/>
              </a:ext>
            </a:extLst>
          </p:cNvPr>
          <p:cNvSpPr>
            <a:spLocks noGrp="1" noChangeArrowheads="1"/>
          </p:cNvSpPr>
          <p:nvPr>
            <p:ph type="sldNum" sz="quarter" idx="5"/>
          </p:nvPr>
        </p:nvSpPr>
        <p:spPr>
          <a:ln/>
        </p:spPr>
        <p:txBody>
          <a:bodyPr/>
          <a:lstStyle/>
          <a:p>
            <a:fld id="{2805D7DE-A644-40D6-B34B-2EAE185E8B45}" type="slidenum">
              <a:rPr lang="en-US" altLang="ar-EG"/>
              <a:pPr/>
              <a:t>20</a:t>
            </a:fld>
            <a:endParaRPr lang="en-US" altLang="ar-EG"/>
          </a:p>
        </p:txBody>
      </p:sp>
      <p:sp>
        <p:nvSpPr>
          <p:cNvPr id="112642" name="Rectangle 2">
            <a:extLst>
              <a:ext uri="{FF2B5EF4-FFF2-40B4-BE49-F238E27FC236}">
                <a16:creationId xmlns="" xmlns:a16="http://schemas.microsoft.com/office/drawing/2014/main" id="{A39923C6-7FAA-450F-B281-F0EFFD8C3D62}"/>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12643" name="Rectangle 3">
            <a:extLst>
              <a:ext uri="{FF2B5EF4-FFF2-40B4-BE49-F238E27FC236}">
                <a16:creationId xmlns="" xmlns:a16="http://schemas.microsoft.com/office/drawing/2014/main" id="{C7AE0152-31B5-4232-87BB-84A2EDBD712E}"/>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1412F25B-017E-4F39-B770-588A228AD256}"/>
              </a:ext>
            </a:extLst>
          </p:cNvPr>
          <p:cNvSpPr>
            <a:spLocks noGrp="1" noChangeArrowheads="1"/>
          </p:cNvSpPr>
          <p:nvPr>
            <p:ph type="sldNum" sz="quarter" idx="5"/>
          </p:nvPr>
        </p:nvSpPr>
        <p:spPr>
          <a:ln/>
        </p:spPr>
        <p:txBody>
          <a:bodyPr/>
          <a:lstStyle/>
          <a:p>
            <a:fld id="{7A4634CD-8E56-4F5D-988C-D9A005E36795}" type="slidenum">
              <a:rPr lang="en-US" altLang="ar-EG"/>
              <a:pPr/>
              <a:t>21</a:t>
            </a:fld>
            <a:endParaRPr lang="en-US" altLang="ar-EG"/>
          </a:p>
        </p:txBody>
      </p:sp>
      <p:sp>
        <p:nvSpPr>
          <p:cNvPr id="118786" name="Rectangle 2">
            <a:extLst>
              <a:ext uri="{FF2B5EF4-FFF2-40B4-BE49-F238E27FC236}">
                <a16:creationId xmlns="" xmlns:a16="http://schemas.microsoft.com/office/drawing/2014/main" id="{9F926C5F-5C1A-497F-9238-6C2E90664031}"/>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18787" name="Rectangle 3">
            <a:extLst>
              <a:ext uri="{FF2B5EF4-FFF2-40B4-BE49-F238E27FC236}">
                <a16:creationId xmlns="" xmlns:a16="http://schemas.microsoft.com/office/drawing/2014/main" id="{793505E8-705F-4B32-9E4A-85DF06C26AE4}"/>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A22FAE3D-A9A0-4648-977D-FC5097A05E17}"/>
              </a:ext>
            </a:extLst>
          </p:cNvPr>
          <p:cNvSpPr>
            <a:spLocks noGrp="1" noChangeArrowheads="1"/>
          </p:cNvSpPr>
          <p:nvPr>
            <p:ph type="sldNum" sz="quarter" idx="5"/>
          </p:nvPr>
        </p:nvSpPr>
        <p:spPr>
          <a:ln/>
        </p:spPr>
        <p:txBody>
          <a:bodyPr/>
          <a:lstStyle/>
          <a:p>
            <a:fld id="{263BD3D3-323C-4EB6-B8A3-B2C96908B9BF}" type="slidenum">
              <a:rPr lang="en-US" altLang="ar-EG"/>
              <a:pPr/>
              <a:t>22</a:t>
            </a:fld>
            <a:endParaRPr lang="en-US" altLang="ar-EG"/>
          </a:p>
        </p:txBody>
      </p:sp>
      <p:sp>
        <p:nvSpPr>
          <p:cNvPr id="102402" name="Rectangle 2">
            <a:extLst>
              <a:ext uri="{FF2B5EF4-FFF2-40B4-BE49-F238E27FC236}">
                <a16:creationId xmlns="" xmlns:a16="http://schemas.microsoft.com/office/drawing/2014/main" id="{69467F66-441E-40A2-9732-D0A6F3FBA06D}"/>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02403" name="Rectangle 3">
            <a:extLst>
              <a:ext uri="{FF2B5EF4-FFF2-40B4-BE49-F238E27FC236}">
                <a16:creationId xmlns="" xmlns:a16="http://schemas.microsoft.com/office/drawing/2014/main" id="{A753CC67-EA60-4456-A582-AB88C247B22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2CF0BB77-4EDB-4615-8268-A91DB444B2F2}"/>
              </a:ext>
            </a:extLst>
          </p:cNvPr>
          <p:cNvSpPr>
            <a:spLocks noGrp="1" noChangeArrowheads="1"/>
          </p:cNvSpPr>
          <p:nvPr>
            <p:ph type="sldNum" sz="quarter" idx="5"/>
          </p:nvPr>
        </p:nvSpPr>
        <p:spPr>
          <a:ln/>
        </p:spPr>
        <p:txBody>
          <a:bodyPr/>
          <a:lstStyle/>
          <a:p>
            <a:fld id="{BEEC3467-4C25-4467-A834-18E9FDD55267}" type="slidenum">
              <a:rPr lang="en-US" altLang="ar-EG"/>
              <a:pPr/>
              <a:t>23</a:t>
            </a:fld>
            <a:endParaRPr lang="en-US" altLang="ar-EG"/>
          </a:p>
        </p:txBody>
      </p:sp>
      <p:sp>
        <p:nvSpPr>
          <p:cNvPr id="116738" name="Rectangle 2">
            <a:extLst>
              <a:ext uri="{FF2B5EF4-FFF2-40B4-BE49-F238E27FC236}">
                <a16:creationId xmlns="" xmlns:a16="http://schemas.microsoft.com/office/drawing/2014/main" id="{6EE18361-52EA-49C2-9146-FBDE31CF6E33}"/>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16739" name="Rectangle 3">
            <a:extLst>
              <a:ext uri="{FF2B5EF4-FFF2-40B4-BE49-F238E27FC236}">
                <a16:creationId xmlns="" xmlns:a16="http://schemas.microsoft.com/office/drawing/2014/main" id="{851A93BE-1E3C-41FC-A184-1F20424F5B4E}"/>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86ED301-D7E1-4EF1-8381-D01502F3117A}"/>
              </a:ext>
            </a:extLst>
          </p:cNvPr>
          <p:cNvSpPr>
            <a:spLocks noGrp="1" noChangeArrowheads="1"/>
          </p:cNvSpPr>
          <p:nvPr>
            <p:ph type="sldNum" sz="quarter" idx="5"/>
          </p:nvPr>
        </p:nvSpPr>
        <p:spPr>
          <a:ln/>
        </p:spPr>
        <p:txBody>
          <a:bodyPr/>
          <a:lstStyle/>
          <a:p>
            <a:fld id="{6845611A-F8CB-42DC-8A37-9247F3CE59F9}" type="slidenum">
              <a:rPr lang="en-US" altLang="ar-EG"/>
              <a:pPr/>
              <a:t>24</a:t>
            </a:fld>
            <a:endParaRPr lang="en-US" altLang="ar-EG"/>
          </a:p>
        </p:txBody>
      </p:sp>
      <p:sp>
        <p:nvSpPr>
          <p:cNvPr id="104450" name="Rectangle 2">
            <a:extLst>
              <a:ext uri="{FF2B5EF4-FFF2-40B4-BE49-F238E27FC236}">
                <a16:creationId xmlns="" xmlns:a16="http://schemas.microsoft.com/office/drawing/2014/main" id="{6E5F756E-E8C5-45CB-AEE4-ABEBCBF392D1}"/>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04451" name="Rectangle 3">
            <a:extLst>
              <a:ext uri="{FF2B5EF4-FFF2-40B4-BE49-F238E27FC236}">
                <a16:creationId xmlns="" xmlns:a16="http://schemas.microsoft.com/office/drawing/2014/main" id="{7F484A9C-D3EA-422B-AFF7-D7931932983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11022417-9552-41BE-BD37-7F405FA928E9}"/>
              </a:ext>
            </a:extLst>
          </p:cNvPr>
          <p:cNvSpPr>
            <a:spLocks noGrp="1" noChangeArrowheads="1"/>
          </p:cNvSpPr>
          <p:nvPr>
            <p:ph type="sldNum" sz="quarter" idx="5"/>
          </p:nvPr>
        </p:nvSpPr>
        <p:spPr>
          <a:ln/>
        </p:spPr>
        <p:txBody>
          <a:bodyPr/>
          <a:lstStyle/>
          <a:p>
            <a:fld id="{66C45DC9-2E21-4D70-9104-83D2F84CE0C0}" type="slidenum">
              <a:rPr lang="en-US" altLang="ar-EG"/>
              <a:pPr/>
              <a:t>25</a:t>
            </a:fld>
            <a:endParaRPr lang="en-US" altLang="ar-EG"/>
          </a:p>
        </p:txBody>
      </p:sp>
      <p:sp>
        <p:nvSpPr>
          <p:cNvPr id="169986" name="Rectangle 2">
            <a:extLst>
              <a:ext uri="{FF2B5EF4-FFF2-40B4-BE49-F238E27FC236}">
                <a16:creationId xmlns="" xmlns:a16="http://schemas.microsoft.com/office/drawing/2014/main" id="{FB48AA9A-AE55-4F7E-B66E-AB348F1580E9}"/>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69987" name="Rectangle 3">
            <a:extLst>
              <a:ext uri="{FF2B5EF4-FFF2-40B4-BE49-F238E27FC236}">
                <a16:creationId xmlns="" xmlns:a16="http://schemas.microsoft.com/office/drawing/2014/main" id="{E2FFFD8C-5FC6-469F-A285-47DF304868A4}"/>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1F271356-60F9-46A2-A3FF-01860BC8F31B}"/>
              </a:ext>
            </a:extLst>
          </p:cNvPr>
          <p:cNvSpPr>
            <a:spLocks noGrp="1" noChangeArrowheads="1"/>
          </p:cNvSpPr>
          <p:nvPr>
            <p:ph type="sldNum" sz="quarter" idx="5"/>
          </p:nvPr>
        </p:nvSpPr>
        <p:spPr>
          <a:ln/>
        </p:spPr>
        <p:txBody>
          <a:bodyPr/>
          <a:lstStyle/>
          <a:p>
            <a:fld id="{157BA2B1-148F-464E-969A-29893FAAB295}" type="slidenum">
              <a:rPr lang="en-US" altLang="ar-EG"/>
              <a:pPr/>
              <a:t>26</a:t>
            </a:fld>
            <a:endParaRPr lang="en-US" altLang="ar-EG"/>
          </a:p>
        </p:txBody>
      </p:sp>
      <p:sp>
        <p:nvSpPr>
          <p:cNvPr id="175106" name="Rectangle 2">
            <a:extLst>
              <a:ext uri="{FF2B5EF4-FFF2-40B4-BE49-F238E27FC236}">
                <a16:creationId xmlns="" xmlns:a16="http://schemas.microsoft.com/office/drawing/2014/main" id="{F2AD6316-D8B5-4D7B-B477-9CD053027285}"/>
              </a:ext>
            </a:extLst>
          </p:cNvPr>
          <p:cNvSpPr>
            <a:spLocks noGrp="1" noRot="1" noChangeAspect="1" noChangeArrowheads="1" noTextEdit="1"/>
          </p:cNvSpPr>
          <p:nvPr>
            <p:ph type="sldImg"/>
          </p:nvPr>
        </p:nvSpPr>
        <p:spPr>
          <a:ln/>
        </p:spPr>
      </p:sp>
      <p:sp>
        <p:nvSpPr>
          <p:cNvPr id="175107" name="Rectangle 3">
            <a:extLst>
              <a:ext uri="{FF2B5EF4-FFF2-40B4-BE49-F238E27FC236}">
                <a16:creationId xmlns="" xmlns:a16="http://schemas.microsoft.com/office/drawing/2014/main" id="{F465A274-2EEF-4B56-8CDA-3F599F97A63F}"/>
              </a:ext>
            </a:extLst>
          </p:cNvPr>
          <p:cNvSpPr>
            <a:spLocks noGrp="1" noChangeArrowheads="1"/>
          </p:cNvSpPr>
          <p:nvPr>
            <p:ph type="body" idx="1"/>
          </p:nvPr>
        </p:nvSpPr>
        <p:spPr/>
        <p:txBody>
          <a:bodyPr/>
          <a:lstStyle/>
          <a:p>
            <a:endParaRPr lang="ar-EG" alt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0E73EAB3-C775-4899-A12B-6E05F95259BA}"/>
              </a:ext>
            </a:extLst>
          </p:cNvPr>
          <p:cNvSpPr>
            <a:spLocks noGrp="1" noChangeArrowheads="1"/>
          </p:cNvSpPr>
          <p:nvPr>
            <p:ph type="sldNum" sz="quarter" idx="5"/>
          </p:nvPr>
        </p:nvSpPr>
        <p:spPr>
          <a:ln/>
        </p:spPr>
        <p:txBody>
          <a:bodyPr/>
          <a:lstStyle/>
          <a:p>
            <a:fld id="{1857B0E1-2169-4C27-9848-12C6CD01E2C8}" type="slidenum">
              <a:rPr lang="en-US" altLang="ar-EG"/>
              <a:pPr/>
              <a:t>3</a:t>
            </a:fld>
            <a:endParaRPr lang="en-US" altLang="ar-EG"/>
          </a:p>
        </p:txBody>
      </p:sp>
      <p:sp>
        <p:nvSpPr>
          <p:cNvPr id="161794" name="Rectangle 2">
            <a:extLst>
              <a:ext uri="{FF2B5EF4-FFF2-40B4-BE49-F238E27FC236}">
                <a16:creationId xmlns="" xmlns:a16="http://schemas.microsoft.com/office/drawing/2014/main" id="{F2960E05-97F0-4983-891C-C4A22976884A}"/>
              </a:ext>
            </a:extLst>
          </p:cNvPr>
          <p:cNvSpPr>
            <a:spLocks noGrp="1" noRot="1" noChangeAspect="1" noChangeArrowheads="1" noTextEdit="1"/>
          </p:cNvSpPr>
          <p:nvPr>
            <p:ph type="sldImg"/>
          </p:nvPr>
        </p:nvSpPr>
        <p:spPr>
          <a:ln/>
        </p:spPr>
      </p:sp>
      <p:sp>
        <p:nvSpPr>
          <p:cNvPr id="161795" name="Rectangle 3">
            <a:extLst>
              <a:ext uri="{FF2B5EF4-FFF2-40B4-BE49-F238E27FC236}">
                <a16:creationId xmlns="" xmlns:a16="http://schemas.microsoft.com/office/drawing/2014/main" id="{EA18CFA3-2CB6-4F51-8E64-C6EFBCF9937C}"/>
              </a:ext>
            </a:extLst>
          </p:cNvPr>
          <p:cNvSpPr>
            <a:spLocks noGrp="1" noChangeArrowheads="1"/>
          </p:cNvSpPr>
          <p:nvPr>
            <p:ph type="body" idx="1"/>
          </p:nvPr>
        </p:nvSpPr>
        <p:spPr/>
        <p:txBody>
          <a:bodyPr/>
          <a:lstStyle/>
          <a:p>
            <a:endParaRPr lang="ar-EG" alt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AB63B031-9439-4706-9A1D-94D5DE592166}"/>
              </a:ext>
            </a:extLst>
          </p:cNvPr>
          <p:cNvSpPr>
            <a:spLocks noGrp="1" noChangeArrowheads="1"/>
          </p:cNvSpPr>
          <p:nvPr>
            <p:ph type="sldNum" sz="quarter" idx="5"/>
          </p:nvPr>
        </p:nvSpPr>
        <p:spPr>
          <a:ln/>
        </p:spPr>
        <p:txBody>
          <a:bodyPr/>
          <a:lstStyle/>
          <a:p>
            <a:fld id="{C7521E73-C851-44E1-BC70-956CB45ACDD9}" type="slidenum">
              <a:rPr lang="en-US" altLang="ar-EG"/>
              <a:pPr/>
              <a:t>4</a:t>
            </a:fld>
            <a:endParaRPr lang="en-US" altLang="ar-EG"/>
          </a:p>
        </p:txBody>
      </p:sp>
      <p:sp>
        <p:nvSpPr>
          <p:cNvPr id="106498" name="Rectangle 2">
            <a:extLst>
              <a:ext uri="{FF2B5EF4-FFF2-40B4-BE49-F238E27FC236}">
                <a16:creationId xmlns="" xmlns:a16="http://schemas.microsoft.com/office/drawing/2014/main" id="{82C873A9-DD08-4810-9C1B-D4A17BB58EDC}"/>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06499" name="Rectangle 3">
            <a:extLst>
              <a:ext uri="{FF2B5EF4-FFF2-40B4-BE49-F238E27FC236}">
                <a16:creationId xmlns="" xmlns:a16="http://schemas.microsoft.com/office/drawing/2014/main" id="{0B84267B-E443-45B8-B817-64A07278DDFD}"/>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C85379F4-1B25-4F29-8A62-B204AA1F75FC}"/>
              </a:ext>
            </a:extLst>
          </p:cNvPr>
          <p:cNvSpPr>
            <a:spLocks noGrp="1" noChangeArrowheads="1"/>
          </p:cNvSpPr>
          <p:nvPr>
            <p:ph type="sldNum" sz="quarter" idx="5"/>
          </p:nvPr>
        </p:nvSpPr>
        <p:spPr>
          <a:ln/>
        </p:spPr>
        <p:txBody>
          <a:bodyPr/>
          <a:lstStyle/>
          <a:p>
            <a:fld id="{93D5FFA9-D38D-4C63-B745-74495E5DB049}" type="slidenum">
              <a:rPr lang="en-US" altLang="ar-EG"/>
              <a:pPr/>
              <a:t>5</a:t>
            </a:fld>
            <a:endParaRPr lang="en-US" altLang="ar-EG"/>
          </a:p>
        </p:txBody>
      </p:sp>
      <p:sp>
        <p:nvSpPr>
          <p:cNvPr id="84994" name="Rectangle 2">
            <a:extLst>
              <a:ext uri="{FF2B5EF4-FFF2-40B4-BE49-F238E27FC236}">
                <a16:creationId xmlns="" xmlns:a16="http://schemas.microsoft.com/office/drawing/2014/main" id="{B5DA66B0-155F-4AD1-BF39-049BCBD41D3C}"/>
              </a:ext>
            </a:extLst>
          </p:cNvPr>
          <p:cNvSpPr>
            <a:spLocks noGrp="1" noRot="1" noChangeAspect="1" noChangeArrowheads="1" noTextEdit="1"/>
          </p:cNvSpPr>
          <p:nvPr>
            <p:ph type="sldImg"/>
          </p:nvPr>
        </p:nvSpPr>
        <p:spPr>
          <a:ln/>
        </p:spPr>
      </p:sp>
      <p:sp>
        <p:nvSpPr>
          <p:cNvPr id="84995" name="Rectangle 3">
            <a:extLst>
              <a:ext uri="{FF2B5EF4-FFF2-40B4-BE49-F238E27FC236}">
                <a16:creationId xmlns="" xmlns:a16="http://schemas.microsoft.com/office/drawing/2014/main" id="{C42AFC6A-FAD9-4BD4-9CEA-7C3C49E586F9}"/>
              </a:ext>
            </a:extLst>
          </p:cNvPr>
          <p:cNvSpPr>
            <a:spLocks noGrp="1" noChangeArrowheads="1"/>
          </p:cNvSpPr>
          <p:nvPr>
            <p:ph type="body" idx="1"/>
          </p:nvPr>
        </p:nvSpPr>
        <p:spPr/>
        <p:txBody>
          <a:bodyPr/>
          <a:lstStyle/>
          <a:p>
            <a:endParaRPr lang="ar-EG" alt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C3461C2E-DAA1-46D0-8C2B-10FBFE842EF4}"/>
              </a:ext>
            </a:extLst>
          </p:cNvPr>
          <p:cNvSpPr>
            <a:spLocks noGrp="1" noChangeArrowheads="1"/>
          </p:cNvSpPr>
          <p:nvPr>
            <p:ph type="sldNum" sz="quarter" idx="5"/>
          </p:nvPr>
        </p:nvSpPr>
        <p:spPr>
          <a:ln/>
        </p:spPr>
        <p:txBody>
          <a:bodyPr/>
          <a:lstStyle/>
          <a:p>
            <a:fld id="{6DCE6E6E-CB51-44E1-B28A-31AFB9A1F5D2}" type="slidenum">
              <a:rPr lang="en-US" altLang="ar-EG"/>
              <a:pPr/>
              <a:t>9</a:t>
            </a:fld>
            <a:endParaRPr lang="en-US" altLang="ar-EG"/>
          </a:p>
        </p:txBody>
      </p:sp>
      <p:sp>
        <p:nvSpPr>
          <p:cNvPr id="163842" name="Rectangle 2">
            <a:extLst>
              <a:ext uri="{FF2B5EF4-FFF2-40B4-BE49-F238E27FC236}">
                <a16:creationId xmlns="" xmlns:a16="http://schemas.microsoft.com/office/drawing/2014/main" id="{70E95C02-94A8-4B35-9BC3-4BCC5C193991}"/>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63843" name="Rectangle 3">
            <a:extLst>
              <a:ext uri="{FF2B5EF4-FFF2-40B4-BE49-F238E27FC236}">
                <a16:creationId xmlns="" xmlns:a16="http://schemas.microsoft.com/office/drawing/2014/main" id="{1326CEBF-A425-4D24-A97D-2144F2DCD56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5CF52413-4AF1-4C26-88CE-89569949C2B6}"/>
              </a:ext>
            </a:extLst>
          </p:cNvPr>
          <p:cNvSpPr>
            <a:spLocks noGrp="1" noChangeArrowheads="1"/>
          </p:cNvSpPr>
          <p:nvPr>
            <p:ph type="sldNum" sz="quarter" idx="5"/>
          </p:nvPr>
        </p:nvSpPr>
        <p:spPr>
          <a:ln/>
        </p:spPr>
        <p:txBody>
          <a:bodyPr/>
          <a:lstStyle/>
          <a:p>
            <a:fld id="{D490B1B6-E23F-414F-A12B-4583DD594FA1}" type="slidenum">
              <a:rPr lang="en-US" altLang="ar-EG"/>
              <a:pPr/>
              <a:t>10</a:t>
            </a:fld>
            <a:endParaRPr lang="en-US" altLang="ar-EG"/>
          </a:p>
        </p:txBody>
      </p:sp>
      <p:sp>
        <p:nvSpPr>
          <p:cNvPr id="187394" name="Rectangle 2">
            <a:extLst>
              <a:ext uri="{FF2B5EF4-FFF2-40B4-BE49-F238E27FC236}">
                <a16:creationId xmlns="" xmlns:a16="http://schemas.microsoft.com/office/drawing/2014/main" id="{F921238E-4F35-40E8-AE0A-5F9454DEAD49}"/>
              </a:ext>
            </a:extLst>
          </p:cNvPr>
          <p:cNvSpPr>
            <a:spLocks noGrp="1" noRot="1" noChangeAspect="1" noChangeArrowheads="1" noTextEdit="1"/>
          </p:cNvSpPr>
          <p:nvPr>
            <p:ph type="sldImg"/>
          </p:nvPr>
        </p:nvSpPr>
        <p:spPr>
          <a:ln/>
        </p:spPr>
      </p:sp>
      <p:sp>
        <p:nvSpPr>
          <p:cNvPr id="187395" name="Rectangle 3">
            <a:extLst>
              <a:ext uri="{FF2B5EF4-FFF2-40B4-BE49-F238E27FC236}">
                <a16:creationId xmlns="" xmlns:a16="http://schemas.microsoft.com/office/drawing/2014/main" id="{1E1B58CA-10AC-4AB3-890E-AB223647BFB9}"/>
              </a:ext>
            </a:extLst>
          </p:cNvPr>
          <p:cNvSpPr>
            <a:spLocks noGrp="1" noChangeArrowheads="1"/>
          </p:cNvSpPr>
          <p:nvPr>
            <p:ph type="body" idx="1"/>
          </p:nvPr>
        </p:nvSpPr>
        <p:spPr/>
        <p:txBody>
          <a:bodyPr/>
          <a:lstStyle/>
          <a:p>
            <a:endParaRPr lang="ar-EG" altLang="ar-E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0E514AB6-7E7D-4CB8-91E5-20F83D28E98B}"/>
              </a:ext>
            </a:extLst>
          </p:cNvPr>
          <p:cNvSpPr>
            <a:spLocks noGrp="1" noChangeArrowheads="1"/>
          </p:cNvSpPr>
          <p:nvPr>
            <p:ph type="sldNum" sz="quarter" idx="5"/>
          </p:nvPr>
        </p:nvSpPr>
        <p:spPr>
          <a:ln/>
        </p:spPr>
        <p:txBody>
          <a:bodyPr/>
          <a:lstStyle/>
          <a:p>
            <a:fld id="{08C27FF3-DEAA-4EC2-8E0E-DC102BCCFE63}" type="slidenum">
              <a:rPr lang="en-US" altLang="ar-EG"/>
              <a:pPr/>
              <a:t>11</a:t>
            </a:fld>
            <a:endParaRPr lang="en-US" altLang="ar-EG"/>
          </a:p>
        </p:txBody>
      </p:sp>
      <p:sp>
        <p:nvSpPr>
          <p:cNvPr id="195586" name="Rectangle 2">
            <a:extLst>
              <a:ext uri="{FF2B5EF4-FFF2-40B4-BE49-F238E27FC236}">
                <a16:creationId xmlns="" xmlns:a16="http://schemas.microsoft.com/office/drawing/2014/main" id="{A6EC80D7-7A75-494A-B783-E603E6B93668}"/>
              </a:ext>
            </a:extLst>
          </p:cNvPr>
          <p:cNvSpPr>
            <a:spLocks noGrp="1" noRot="1" noChangeAspect="1" noChangeArrowheads="1" noTextEdit="1"/>
          </p:cNvSpPr>
          <p:nvPr>
            <p:ph type="sldImg"/>
          </p:nvPr>
        </p:nvSpPr>
        <p:spPr>
          <a:ln/>
        </p:spPr>
      </p:sp>
      <p:sp>
        <p:nvSpPr>
          <p:cNvPr id="195587" name="Rectangle 3">
            <a:extLst>
              <a:ext uri="{FF2B5EF4-FFF2-40B4-BE49-F238E27FC236}">
                <a16:creationId xmlns="" xmlns:a16="http://schemas.microsoft.com/office/drawing/2014/main" id="{016C4255-0E07-410B-A5BF-E19FA7DE2739}"/>
              </a:ext>
            </a:extLst>
          </p:cNvPr>
          <p:cNvSpPr>
            <a:spLocks noGrp="1" noChangeArrowheads="1"/>
          </p:cNvSpPr>
          <p:nvPr>
            <p:ph type="body" idx="1"/>
          </p:nvPr>
        </p:nvSpPr>
        <p:spPr/>
        <p:txBody>
          <a:bodyPr/>
          <a:lstStyle/>
          <a:p>
            <a:endParaRPr lang="ar-EG" altLang="ar-E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B02CD1E8-DE77-487C-B6AB-77EC55B7AF66}"/>
              </a:ext>
            </a:extLst>
          </p:cNvPr>
          <p:cNvSpPr>
            <a:spLocks noGrp="1" noChangeArrowheads="1"/>
          </p:cNvSpPr>
          <p:nvPr>
            <p:ph type="sldNum" sz="quarter" idx="5"/>
          </p:nvPr>
        </p:nvSpPr>
        <p:spPr>
          <a:ln/>
        </p:spPr>
        <p:txBody>
          <a:bodyPr/>
          <a:lstStyle/>
          <a:p>
            <a:fld id="{4DA64A36-D704-4A69-B4EF-1D341F4D7E57}" type="slidenum">
              <a:rPr lang="en-US" altLang="ar-EG"/>
              <a:pPr/>
              <a:t>13</a:t>
            </a:fld>
            <a:endParaRPr lang="en-US" altLang="ar-EG"/>
          </a:p>
        </p:txBody>
      </p:sp>
      <p:sp>
        <p:nvSpPr>
          <p:cNvPr id="165890" name="Rectangle 2">
            <a:extLst>
              <a:ext uri="{FF2B5EF4-FFF2-40B4-BE49-F238E27FC236}">
                <a16:creationId xmlns="" xmlns:a16="http://schemas.microsoft.com/office/drawing/2014/main" id="{58966E65-702D-4247-BB89-4D2D29C74A66}"/>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65891" name="Rectangle 3">
            <a:extLst>
              <a:ext uri="{FF2B5EF4-FFF2-40B4-BE49-F238E27FC236}">
                <a16:creationId xmlns="" xmlns:a16="http://schemas.microsoft.com/office/drawing/2014/main" id="{4BAA283C-1313-41F6-8654-4198030437CD}"/>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203E6D2F-2E7C-4835-9176-51661A5FC1E5}"/>
              </a:ext>
            </a:extLst>
          </p:cNvPr>
          <p:cNvSpPr>
            <a:spLocks noGrp="1" noChangeArrowheads="1"/>
          </p:cNvSpPr>
          <p:nvPr>
            <p:ph type="sldNum" sz="quarter" idx="5"/>
          </p:nvPr>
        </p:nvSpPr>
        <p:spPr>
          <a:ln/>
        </p:spPr>
        <p:txBody>
          <a:bodyPr/>
          <a:lstStyle/>
          <a:p>
            <a:fld id="{5E890A30-7094-4936-A27A-EC4A934B85C3}" type="slidenum">
              <a:rPr lang="en-US" altLang="ar-EG"/>
              <a:pPr/>
              <a:t>14</a:t>
            </a:fld>
            <a:endParaRPr lang="en-US" altLang="ar-EG"/>
          </a:p>
        </p:txBody>
      </p:sp>
      <p:sp>
        <p:nvSpPr>
          <p:cNvPr id="167938" name="Rectangle 2">
            <a:extLst>
              <a:ext uri="{FF2B5EF4-FFF2-40B4-BE49-F238E27FC236}">
                <a16:creationId xmlns="" xmlns:a16="http://schemas.microsoft.com/office/drawing/2014/main" id="{A2C1E82F-0792-4645-8083-359F67603E32}"/>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67939" name="Rectangle 3">
            <a:extLst>
              <a:ext uri="{FF2B5EF4-FFF2-40B4-BE49-F238E27FC236}">
                <a16:creationId xmlns="" xmlns:a16="http://schemas.microsoft.com/office/drawing/2014/main" id="{1BEB4789-0AE8-4502-B8B9-6BBEF249261A}"/>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ar-EG" alt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E14419-20F4-4097-BFDA-8658F0D38378}" type="datetimeFigureOut">
              <a:rPr lang="ar-EG" smtClean="0"/>
              <a:t>27/07/1441</a:t>
            </a:fld>
            <a:endParaRPr lang="ar-EG"/>
          </a:p>
        </p:txBody>
      </p:sp>
      <p:sp>
        <p:nvSpPr>
          <p:cNvPr id="5" name="Footer Placeholder 4"/>
          <p:cNvSpPr>
            <a:spLocks noGrp="1"/>
          </p:cNvSpPr>
          <p:nvPr>
            <p:ph type="ftr" sz="quarter" idx="11"/>
          </p:nvPr>
        </p:nvSpPr>
        <p:spPr>
          <a:xfrm>
            <a:off x="2416500" y="329307"/>
            <a:ext cx="4973915" cy="309201"/>
          </a:xfrm>
        </p:spPr>
        <p:txBody>
          <a:bodyPr/>
          <a:lstStyle/>
          <a:p>
            <a:endParaRPr lang="ar-EG"/>
          </a:p>
        </p:txBody>
      </p:sp>
      <p:sp>
        <p:nvSpPr>
          <p:cNvPr id="6" name="Slide Number Placeholder 5"/>
          <p:cNvSpPr>
            <a:spLocks noGrp="1"/>
          </p:cNvSpPr>
          <p:nvPr>
            <p:ph type="sldNum" sz="quarter" idx="12"/>
          </p:nvPr>
        </p:nvSpPr>
        <p:spPr>
          <a:xfrm>
            <a:off x="1437664" y="798973"/>
            <a:ext cx="811019" cy="503578"/>
          </a:xfrm>
        </p:spPr>
        <p:txBody>
          <a:bodyPr/>
          <a:lstStyle/>
          <a:p>
            <a:fld id="{3F5EEBBB-B423-4F32-AE55-4143D780A0E5}" type="slidenum">
              <a:rPr lang="ar-EG" smtClean="0"/>
              <a:t>‹#›</a:t>
            </a:fld>
            <a:endParaRPr lang="ar-E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595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14419-20F4-4097-BFDA-8658F0D38378}"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F5EEBBB-B423-4F32-AE55-4143D780A0E5}" type="slidenum">
              <a:rPr lang="ar-EG" smtClean="0"/>
              <a:t>‹#›</a:t>
            </a:fld>
            <a:endParaRPr lang="ar-E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699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14419-20F4-4097-BFDA-8658F0D38378}"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F5EEBBB-B423-4F32-AE55-4143D780A0E5}" type="slidenum">
              <a:rPr lang="ar-EG" smtClean="0"/>
              <a:t>‹#›</a:t>
            </a:fld>
            <a:endParaRPr lang="ar-E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65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14419-20F4-4097-BFDA-8658F0D38378}"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F5EEBBB-B423-4F32-AE55-4143D780A0E5}" type="slidenum">
              <a:rPr lang="ar-EG" smtClean="0"/>
              <a:t>‹#›</a:t>
            </a:fld>
            <a:endParaRPr lang="ar-E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395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E14419-20F4-4097-BFDA-8658F0D38378}"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F5EEBBB-B423-4F32-AE55-4143D780A0E5}" type="slidenum">
              <a:rPr lang="ar-EG" smtClean="0"/>
              <a:t>‹#›</a:t>
            </a:fld>
            <a:endParaRPr lang="ar-E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601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E14419-20F4-4097-BFDA-8658F0D38378}"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F5EEBBB-B423-4F32-AE55-4143D780A0E5}" type="slidenum">
              <a:rPr lang="ar-EG" smtClean="0"/>
              <a:t>‹#›</a:t>
            </a:fld>
            <a:endParaRPr lang="ar-E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895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E14419-20F4-4097-BFDA-8658F0D38378}" type="datetimeFigureOut">
              <a:rPr lang="ar-EG" smtClean="0"/>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F5EEBBB-B423-4F32-AE55-4143D780A0E5}" type="slidenum">
              <a:rPr lang="ar-EG" smtClean="0"/>
              <a:t>‹#›</a:t>
            </a:fld>
            <a:endParaRPr lang="ar-E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288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E14419-20F4-4097-BFDA-8658F0D38378}" type="datetimeFigureOut">
              <a:rPr lang="ar-EG" smtClean="0"/>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F5EEBBB-B423-4F32-AE55-4143D780A0E5}" type="slidenum">
              <a:rPr lang="ar-EG" smtClean="0"/>
              <a:t>‹#›</a:t>
            </a:fld>
            <a:endParaRPr lang="ar-E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4177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14419-20F4-4097-BFDA-8658F0D38378}" type="datetimeFigureOut">
              <a:rPr lang="ar-EG" smtClean="0"/>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F5EEBBB-B423-4F32-AE55-4143D780A0E5}" type="slidenum">
              <a:rPr lang="ar-EG" smtClean="0"/>
              <a:t>‹#›</a:t>
            </a:fld>
            <a:endParaRPr lang="ar-EG"/>
          </a:p>
        </p:txBody>
      </p:sp>
    </p:spTree>
    <p:extLst>
      <p:ext uri="{BB962C8B-B14F-4D97-AF65-F5344CB8AC3E}">
        <p14:creationId xmlns:p14="http://schemas.microsoft.com/office/powerpoint/2010/main" val="303839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E14419-20F4-4097-BFDA-8658F0D38378}"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F5EEBBB-B423-4F32-AE55-4143D780A0E5}" type="slidenum">
              <a:rPr lang="ar-EG" smtClean="0"/>
              <a:t>‹#›</a:t>
            </a:fld>
            <a:endParaRPr lang="ar-E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958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4E14419-20F4-4097-BFDA-8658F0D38378}" type="datetimeFigureOut">
              <a:rPr lang="ar-EG" smtClean="0"/>
              <a:t>27/07/1441</a:t>
            </a:fld>
            <a:endParaRPr lang="ar-EG"/>
          </a:p>
        </p:txBody>
      </p:sp>
      <p:sp>
        <p:nvSpPr>
          <p:cNvPr id="6" name="Footer Placeholder 5"/>
          <p:cNvSpPr>
            <a:spLocks noGrp="1"/>
          </p:cNvSpPr>
          <p:nvPr>
            <p:ph type="ftr" sz="quarter" idx="11"/>
          </p:nvPr>
        </p:nvSpPr>
        <p:spPr>
          <a:xfrm>
            <a:off x="1447382" y="318640"/>
            <a:ext cx="5541004" cy="320931"/>
          </a:xfrm>
        </p:spPr>
        <p:txBody>
          <a:bodyPr/>
          <a:lstStyle/>
          <a:p>
            <a:endParaRPr lang="ar-EG"/>
          </a:p>
        </p:txBody>
      </p:sp>
      <p:sp>
        <p:nvSpPr>
          <p:cNvPr id="7" name="Slide Number Placeholder 6"/>
          <p:cNvSpPr>
            <a:spLocks noGrp="1"/>
          </p:cNvSpPr>
          <p:nvPr>
            <p:ph type="sldNum" sz="quarter" idx="12"/>
          </p:nvPr>
        </p:nvSpPr>
        <p:spPr/>
        <p:txBody>
          <a:bodyPr/>
          <a:lstStyle/>
          <a:p>
            <a:fld id="{3F5EEBBB-B423-4F32-AE55-4143D780A0E5}" type="slidenum">
              <a:rPr lang="ar-EG" smtClean="0"/>
              <a:t>‹#›</a:t>
            </a:fld>
            <a:endParaRPr lang="ar-E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796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4E14419-20F4-4097-BFDA-8658F0D38378}" type="datetimeFigureOut">
              <a:rPr lang="ar-EG" smtClean="0"/>
              <a:t>27/07/1441</a:t>
            </a:fld>
            <a:endParaRPr lang="ar-E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F5EEBBB-B423-4F32-AE55-4143D780A0E5}" type="slidenum">
              <a:rPr lang="ar-EG" smtClean="0"/>
              <a:t>‹#›</a:t>
            </a:fld>
            <a:endParaRPr lang="ar-E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3981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a:extLst>
              <a:ext uri="{FF2B5EF4-FFF2-40B4-BE49-F238E27FC236}">
                <a16:creationId xmlns="" xmlns:a16="http://schemas.microsoft.com/office/drawing/2014/main" id="{10A6AE9A-3D78-4605-911A-063A2A0C30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81600"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a:extLst>
              <a:ext uri="{FF2B5EF4-FFF2-40B4-BE49-F238E27FC236}">
                <a16:creationId xmlns="" xmlns:a16="http://schemas.microsoft.com/office/drawing/2014/main" id="{865EA4AA-48AE-488F-9E03-6B0FC1C9867D}"/>
              </a:ext>
            </a:extLst>
          </p:cNvPr>
          <p:cNvSpPr>
            <a:spLocks noGrp="1"/>
          </p:cNvSpPr>
          <p:nvPr>
            <p:ph type="title"/>
          </p:nvPr>
        </p:nvSpPr>
        <p:spPr>
          <a:xfrm>
            <a:off x="88106" y="1758950"/>
            <a:ext cx="5005388" cy="4045502"/>
          </a:xfrm>
        </p:spPr>
        <p:txBody>
          <a:bodyPr rtlCol="0">
            <a:normAutofit/>
          </a:bodyPr>
          <a:lstStyle/>
          <a:p>
            <a:pPr defTabSz="457207">
              <a:defRPr/>
            </a:pPr>
            <a:r>
              <a:rPr lang="en-US" sz="2000" b="1" cap="none" dirty="0" err="1" smtClean="0"/>
              <a:t>Benha</a:t>
            </a:r>
            <a:r>
              <a:rPr lang="en-US" sz="2000" b="1" cap="none" dirty="0" smtClean="0"/>
              <a:t> University</a:t>
            </a:r>
            <a:r>
              <a:rPr lang="ar-EG" sz="2000" b="1" cap="none" dirty="0" smtClean="0"/>
              <a:t/>
            </a:r>
            <a:br>
              <a:rPr lang="ar-EG" sz="2000" b="1" cap="none" dirty="0" smtClean="0"/>
            </a:br>
            <a:r>
              <a:rPr lang="ar-EG" sz="2000" b="1" cap="none" dirty="0" smtClean="0"/>
              <a:t> </a:t>
            </a:r>
            <a:r>
              <a:rPr lang="en-US" sz="2000" b="1" cap="none" dirty="0" smtClean="0"/>
              <a:t>Faculty of Arts</a:t>
            </a:r>
            <a:br>
              <a:rPr lang="en-US" sz="2000" b="1" cap="none" dirty="0" smtClean="0"/>
            </a:br>
            <a:r>
              <a:rPr lang="en-US" sz="2000" b="1" cap="none" dirty="0" smtClean="0"/>
              <a:t>Department of English Language &amp; Literature</a:t>
            </a:r>
            <a:r>
              <a:rPr lang="ar-EG" sz="2000" b="1" cap="none" dirty="0" smtClean="0"/>
              <a:t/>
            </a:r>
            <a:br>
              <a:rPr lang="ar-EG" sz="2000" b="1" cap="none" dirty="0" smtClean="0"/>
            </a:br>
            <a:r>
              <a:rPr lang="en-US" sz="2000" b="1" cap="none" dirty="0" smtClean="0"/>
              <a:t>Second Semester 2020</a:t>
            </a:r>
            <a:r>
              <a:rPr lang="ar-EG" sz="2000" b="1" cap="none" dirty="0" smtClean="0"/>
              <a:t/>
            </a:r>
            <a:br>
              <a:rPr lang="ar-EG" sz="2000" b="1" cap="none" dirty="0" smtClean="0"/>
            </a:br>
            <a:r>
              <a:rPr lang="en-US" sz="2000" b="1" cap="none" dirty="0" smtClean="0"/>
              <a:t>Introduction to Poetry</a:t>
            </a:r>
            <a:r>
              <a:rPr lang="ar-EG" sz="2000" b="1" cap="none" dirty="0" smtClean="0"/>
              <a:t/>
            </a:r>
            <a:br>
              <a:rPr lang="ar-EG" sz="2000" b="1" cap="none" dirty="0" smtClean="0"/>
            </a:br>
            <a:r>
              <a:rPr lang="en-US" sz="2000" b="1" cap="none" dirty="0" smtClean="0"/>
              <a:t>First Grade</a:t>
            </a:r>
            <a:br>
              <a:rPr lang="en-US" sz="2000" b="1" cap="none" dirty="0" smtClean="0"/>
            </a:br>
            <a:r>
              <a:rPr lang="en-US" sz="2000" b="1" cap="none" dirty="0" smtClean="0"/>
              <a:t>Mohammad Al-</a:t>
            </a:r>
            <a:r>
              <a:rPr lang="en-US" sz="2000" b="1" cap="none" dirty="0" err="1" smtClean="0"/>
              <a:t>Hussini</a:t>
            </a:r>
            <a:r>
              <a:rPr lang="en-US" sz="2000" b="1" cap="none" dirty="0" smtClean="0"/>
              <a:t> </a:t>
            </a:r>
            <a:r>
              <a:rPr lang="ar-EG" sz="2000" b="1" cap="none" dirty="0" smtClean="0"/>
              <a:t/>
            </a:r>
            <a:br>
              <a:rPr lang="ar-EG" sz="2000" b="1" cap="none" dirty="0" smtClean="0"/>
            </a:br>
            <a:r>
              <a:rPr lang="en-US" sz="2000" b="1" cap="none" dirty="0" smtClean="0"/>
              <a:t>Mansour </a:t>
            </a:r>
            <a:r>
              <a:rPr lang="en-US" sz="2000" b="1" cap="none" dirty="0" err="1" smtClean="0"/>
              <a:t>Abuarab</a:t>
            </a:r>
            <a:r>
              <a:rPr lang="ar-EG" sz="2000" b="1" cap="none" dirty="0" smtClean="0"/>
              <a:t/>
            </a:r>
            <a:br>
              <a:rPr lang="ar-EG" sz="2000" b="1" cap="none" dirty="0" smtClean="0"/>
            </a:br>
            <a:r>
              <a:rPr lang="ar-EG" sz="2000" b="1" cap="none" dirty="0" smtClean="0"/>
              <a:t/>
            </a:r>
            <a:br>
              <a:rPr lang="ar-EG" sz="2000" b="1" cap="none" dirty="0" smtClean="0"/>
            </a:br>
            <a:r>
              <a:rPr lang="en-US" sz="2000" b="1" cap="none" dirty="0" smtClean="0"/>
              <a:t>Class 2 – Types of Poetry</a:t>
            </a:r>
            <a:r>
              <a:rPr lang="ar-EG" sz="1050" dirty="0"/>
              <a:t/>
            </a:r>
            <a:br>
              <a:rPr lang="ar-EG" sz="1050" dirty="0"/>
            </a:br>
            <a:r>
              <a:rPr sz="1500" b="1" dirty="0"/>
              <a:t/>
            </a:r>
            <a:br>
              <a:rPr sz="1500" b="1" dirty="0"/>
            </a:br>
            <a:endParaRPr lang="ar-EG" sz="1500" b="1" dirty="0"/>
          </a:p>
        </p:txBody>
      </p:sp>
      <p:sp>
        <p:nvSpPr>
          <p:cNvPr id="11268" name="Text Placeholder 7">
            <a:extLst>
              <a:ext uri="{FF2B5EF4-FFF2-40B4-BE49-F238E27FC236}">
                <a16:creationId xmlns="" xmlns:a16="http://schemas.microsoft.com/office/drawing/2014/main" id="{2ADF6139-17D7-448F-B975-BD879387875D}"/>
              </a:ext>
            </a:extLst>
          </p:cNvPr>
          <p:cNvSpPr>
            <a:spLocks noGrp="1" noChangeArrowheads="1"/>
          </p:cNvSpPr>
          <p:nvPr>
            <p:ph type="body" sz="half" idx="2"/>
          </p:nvPr>
        </p:nvSpPr>
        <p:spPr>
          <a:xfrm>
            <a:off x="6107722" y="539263"/>
            <a:ext cx="5950927" cy="5580184"/>
          </a:xfrm>
        </p:spPr>
        <p:txBody>
          <a:bodyPr>
            <a:normAutofit lnSpcReduction="10000"/>
          </a:bodyPr>
          <a:lstStyle/>
          <a:p>
            <a:pPr algn="ctr" rtl="0" eaLnBrk="1" hangingPunct="1"/>
            <a:r>
              <a:rPr lang="en-US" altLang="ar-EG" sz="6000" dirty="0"/>
              <a:t>How to </a:t>
            </a:r>
            <a:r>
              <a:rPr lang="en-US" altLang="ar-EG" sz="6000" dirty="0" smtClean="0"/>
              <a:t>Interpret Poetry</a:t>
            </a:r>
            <a:endParaRPr lang="en-US" altLang="ar-EG" sz="6000" dirty="0"/>
          </a:p>
          <a:p>
            <a:pPr algn="ctr" rtl="0" eaLnBrk="1" hangingPunct="1"/>
            <a:r>
              <a:rPr lang="en-US" altLang="ar-EG" sz="6000" dirty="0"/>
              <a:t>Learn to </a:t>
            </a:r>
            <a:r>
              <a:rPr lang="en-US" altLang="ar-EG" sz="6000" dirty="0" smtClean="0"/>
              <a:t>Understand </a:t>
            </a:r>
            <a:r>
              <a:rPr lang="en-US" altLang="ar-EG" sz="6000" dirty="0"/>
              <a:t>and </a:t>
            </a:r>
            <a:r>
              <a:rPr lang="en-US" altLang="ar-EG" sz="6000" dirty="0" smtClean="0"/>
              <a:t>Enjoy Poetic Verse</a:t>
            </a:r>
            <a:endParaRPr lang="en-US" altLang="ar-EG"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 xmlns:a16="http://schemas.microsoft.com/office/drawing/2014/main" id="{B9E48605-34A4-4579-93E4-FCC6DC3C9A17}"/>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Haiku</a:t>
            </a:r>
          </a:p>
        </p:txBody>
      </p:sp>
      <p:sp>
        <p:nvSpPr>
          <p:cNvPr id="186371" name="Rectangle 3">
            <a:extLst>
              <a:ext uri="{FF2B5EF4-FFF2-40B4-BE49-F238E27FC236}">
                <a16:creationId xmlns="" xmlns:a16="http://schemas.microsoft.com/office/drawing/2014/main" id="{3E14169D-3DD4-4B5E-B021-4C14252F5B7F}"/>
              </a:ext>
            </a:extLst>
          </p:cNvPr>
          <p:cNvSpPr>
            <a:spLocks noGrp="1" noChangeArrowheads="1"/>
          </p:cNvSpPr>
          <p:nvPr>
            <p:ph idx="1"/>
          </p:nvPr>
        </p:nvSpPr>
        <p:spPr/>
        <p:txBody>
          <a:bodyPr/>
          <a:lstStyle/>
          <a:p>
            <a:r>
              <a:rPr lang="en-US" altLang="ar-EG">
                <a:latin typeface="Tahoma" panose="020B0604030504040204" pitchFamily="34" charset="0"/>
              </a:rPr>
              <a:t>A</a:t>
            </a:r>
            <a:r>
              <a:rPr lang="en-US" altLang="ar-EG" b="1">
                <a:solidFill>
                  <a:schemeClr val="folHlink"/>
                </a:solidFill>
                <a:latin typeface="Tahoma" panose="020B0604030504040204" pitchFamily="34" charset="0"/>
              </a:rPr>
              <a:t> Haiku</a:t>
            </a:r>
            <a:r>
              <a:rPr lang="en-US" altLang="ar-EG">
                <a:latin typeface="Tahoma" panose="020B0604030504040204" pitchFamily="34" charset="0"/>
              </a:rPr>
              <a:t> is a 3-line, unrhymed nature poem of 17 syllables, divide so that the first and third lines have 5 syllables each and the middle line has 7 syllables.</a:t>
            </a:r>
          </a:p>
          <a:p>
            <a:r>
              <a:rPr lang="en-US" altLang="ar-EG" b="1">
                <a:solidFill>
                  <a:schemeClr val="folHlink"/>
                </a:solidFill>
                <a:latin typeface="Tahoma" panose="020B0604030504040204" pitchFamily="34" charset="0"/>
              </a:rPr>
              <a:t>Haiku</a:t>
            </a:r>
            <a:r>
              <a:rPr lang="en-US" altLang="ar-EG">
                <a:latin typeface="Tahoma" panose="020B0604030504040204" pitchFamily="34" charset="0"/>
              </a:rPr>
              <a:t> poetry originated in Japan. </a:t>
            </a:r>
          </a:p>
          <a:p>
            <a:r>
              <a:rPr lang="en-US" altLang="ar-EG">
                <a:latin typeface="Tahoma" panose="020B0604030504040204" pitchFamily="34" charset="0"/>
              </a:rPr>
              <a:t>An essential element of </a:t>
            </a:r>
            <a:r>
              <a:rPr lang="en-US" altLang="ar-EG" b="1">
                <a:solidFill>
                  <a:schemeClr val="folHlink"/>
                </a:solidFill>
                <a:latin typeface="Tahoma" panose="020B0604030504040204" pitchFamily="34" charset="0"/>
              </a:rPr>
              <a:t>Haiku</a:t>
            </a:r>
            <a:r>
              <a:rPr lang="en-US" altLang="ar-EG">
                <a:latin typeface="Tahoma" panose="020B0604030504040204" pitchFamily="34" charset="0"/>
              </a:rPr>
              <a:t> is that a season - or something that indicates a specific season - must be mentioned.</a:t>
            </a:r>
            <a:endParaRPr lang="en-US" altLang="ar-EG" sz="2400">
              <a:latin typeface="Tahom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 xmlns:a16="http://schemas.microsoft.com/office/drawing/2014/main" id="{2E991F16-6F60-4BC7-A71D-6A5B9E40A430}"/>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Tanka</a:t>
            </a:r>
          </a:p>
        </p:txBody>
      </p:sp>
      <p:sp>
        <p:nvSpPr>
          <p:cNvPr id="194563" name="Rectangle 3">
            <a:extLst>
              <a:ext uri="{FF2B5EF4-FFF2-40B4-BE49-F238E27FC236}">
                <a16:creationId xmlns="" xmlns:a16="http://schemas.microsoft.com/office/drawing/2014/main" id="{A4E022ED-7335-4BD6-B648-AB47E2D179B0}"/>
              </a:ext>
            </a:extLst>
          </p:cNvPr>
          <p:cNvSpPr>
            <a:spLocks noGrp="1" noChangeArrowheads="1"/>
          </p:cNvSpPr>
          <p:nvPr>
            <p:ph idx="1"/>
          </p:nvPr>
        </p:nvSpPr>
        <p:spPr/>
        <p:txBody>
          <a:bodyPr/>
          <a:lstStyle/>
          <a:p>
            <a:pPr algn="l" rtl="0"/>
            <a:r>
              <a:rPr lang="en-US" altLang="ar-EG" dirty="0"/>
              <a:t>The </a:t>
            </a:r>
            <a:r>
              <a:rPr lang="en-US" altLang="ar-EG" b="1" dirty="0">
                <a:solidFill>
                  <a:schemeClr val="folHlink"/>
                </a:solidFill>
              </a:rPr>
              <a:t>Tanka</a:t>
            </a:r>
            <a:r>
              <a:rPr lang="en-US" altLang="ar-EG" dirty="0"/>
              <a:t> poem is very similar to haiku but Tanka poems have more syllables and it uses simile, metaphor and personification.</a:t>
            </a:r>
          </a:p>
          <a:p>
            <a:pPr algn="l" rtl="0"/>
            <a:r>
              <a:rPr lang="en-US" altLang="ar-EG" dirty="0"/>
              <a:t>It consists of 5 lines for a total of 31 syllables. </a:t>
            </a:r>
            <a:br>
              <a:rPr lang="en-US" altLang="ar-EG" dirty="0"/>
            </a:br>
            <a:r>
              <a:rPr lang="en-US" altLang="ar-EG" dirty="0"/>
              <a:t>The syllables per line are according to the pattern:</a:t>
            </a:r>
            <a:br>
              <a:rPr lang="en-US" altLang="ar-EG" dirty="0"/>
            </a:br>
            <a:r>
              <a:rPr lang="en-US" altLang="ar-EG" dirty="0"/>
              <a:t>			5 -7 -5 - 7 - 7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3" name="Rectangle 7">
            <a:extLst>
              <a:ext uri="{FF2B5EF4-FFF2-40B4-BE49-F238E27FC236}">
                <a16:creationId xmlns="" xmlns:a16="http://schemas.microsoft.com/office/drawing/2014/main" id="{193FC494-1D49-4CA4-889F-84F53A386639}"/>
              </a:ext>
            </a:extLst>
          </p:cNvPr>
          <p:cNvSpPr>
            <a:spLocks noGrp="1" noChangeArrowheads="1"/>
          </p:cNvSpPr>
          <p:nvPr>
            <p:ph type="title"/>
          </p:nvPr>
        </p:nvSpPr>
        <p:spPr>
          <a:noFill/>
          <a:ln/>
          <a:effectLst>
            <a:outerShdw dist="35921" dir="2700000" algn="ctr" rotWithShape="0">
              <a:srgbClr val="808080"/>
            </a:outerShdw>
          </a:effectLst>
        </p:spPr>
        <p:txBody>
          <a:bodyPr/>
          <a:lstStyle/>
          <a:p>
            <a:r>
              <a:rPr kumimoji="1" lang="en-US" altLang="ar-EG"/>
              <a:t>Concrete Poems</a:t>
            </a:r>
          </a:p>
        </p:txBody>
      </p:sp>
      <p:sp>
        <p:nvSpPr>
          <p:cNvPr id="183299" name="Rectangle 3">
            <a:extLst>
              <a:ext uri="{FF2B5EF4-FFF2-40B4-BE49-F238E27FC236}">
                <a16:creationId xmlns="" xmlns:a16="http://schemas.microsoft.com/office/drawing/2014/main" id="{05D13F2C-FE6D-4BF4-826D-08EB708106EB}"/>
              </a:ext>
            </a:extLst>
          </p:cNvPr>
          <p:cNvSpPr>
            <a:spLocks noGrp="1" noChangeArrowheads="1"/>
          </p:cNvSpPr>
          <p:nvPr>
            <p:ph sz="half" idx="1"/>
          </p:nvPr>
        </p:nvSpPr>
        <p:spPr/>
        <p:txBody>
          <a:bodyPr>
            <a:normAutofit fontScale="55000" lnSpcReduction="20000"/>
          </a:bodyPr>
          <a:lstStyle/>
          <a:p>
            <a:pPr algn="l" rtl="0"/>
            <a:r>
              <a:rPr lang="en-US" altLang="ar-EG" dirty="0">
                <a:latin typeface="Tahoma" panose="020B0604030504040204" pitchFamily="34" charset="0"/>
              </a:rPr>
              <a:t>In concrete poems, the words are arranged to create a picture that relates to the content of the poem.</a:t>
            </a:r>
          </a:p>
        </p:txBody>
      </p:sp>
      <p:sp>
        <p:nvSpPr>
          <p:cNvPr id="183300" name="Rectangle 4">
            <a:extLst>
              <a:ext uri="{FF2B5EF4-FFF2-40B4-BE49-F238E27FC236}">
                <a16:creationId xmlns="" xmlns:a16="http://schemas.microsoft.com/office/drawing/2014/main" id="{E72B5038-C79F-4EA7-A7A1-23F22C985B79}"/>
              </a:ext>
            </a:extLst>
          </p:cNvPr>
          <p:cNvSpPr>
            <a:spLocks noGrp="1" noChangeArrowheads="1"/>
          </p:cNvSpPr>
          <p:nvPr>
            <p:ph sz="half" idx="2"/>
          </p:nvPr>
        </p:nvSpPr>
        <p:spPr/>
        <p:txBody>
          <a:bodyPr>
            <a:normAutofit fontScale="55000" lnSpcReduction="20000"/>
          </a:bodyPr>
          <a:lstStyle/>
          <a:p>
            <a:pPr algn="ctr">
              <a:lnSpc>
                <a:spcPct val="90000"/>
              </a:lnSpc>
              <a:buFontTx/>
              <a:buNone/>
            </a:pPr>
            <a:r>
              <a:rPr lang="en-US" altLang="ar-EG" sz="1600" dirty="0"/>
              <a:t>  Poetry</a:t>
            </a:r>
          </a:p>
          <a:p>
            <a:pPr algn="ctr">
              <a:lnSpc>
                <a:spcPct val="90000"/>
              </a:lnSpc>
              <a:buFontTx/>
              <a:buNone/>
            </a:pPr>
            <a:r>
              <a:rPr lang="en-US" altLang="ar-EG" sz="1600" dirty="0"/>
              <a:t>Is like   </a:t>
            </a:r>
          </a:p>
          <a:p>
            <a:pPr algn="ctr">
              <a:lnSpc>
                <a:spcPct val="90000"/>
              </a:lnSpc>
              <a:buFontTx/>
              <a:buNone/>
            </a:pPr>
            <a:r>
              <a:rPr lang="en-US" altLang="ar-EG" sz="1600" dirty="0"/>
              <a:t>  Flames,</a:t>
            </a:r>
          </a:p>
          <a:p>
            <a:pPr algn="ctr">
              <a:lnSpc>
                <a:spcPct val="90000"/>
              </a:lnSpc>
              <a:buFontTx/>
              <a:buNone/>
            </a:pPr>
            <a:r>
              <a:rPr lang="en-US" altLang="ar-EG" sz="1600" dirty="0"/>
              <a:t>Which are</a:t>
            </a:r>
          </a:p>
          <a:p>
            <a:pPr algn="ctr">
              <a:lnSpc>
                <a:spcPct val="90000"/>
              </a:lnSpc>
              <a:buFontTx/>
              <a:buNone/>
            </a:pPr>
            <a:r>
              <a:rPr lang="en-US" altLang="ar-EG" sz="1600" dirty="0"/>
              <a:t>Swift and elusive</a:t>
            </a:r>
          </a:p>
          <a:p>
            <a:pPr algn="ctr" rtl="0">
              <a:lnSpc>
                <a:spcPct val="90000"/>
              </a:lnSpc>
              <a:buFontTx/>
              <a:buNone/>
            </a:pPr>
            <a:r>
              <a:rPr lang="en-US" altLang="ar-EG" sz="1600" dirty="0"/>
              <a:t>Dodging realization</a:t>
            </a:r>
          </a:p>
          <a:p>
            <a:pPr algn="ctr">
              <a:lnSpc>
                <a:spcPct val="90000"/>
              </a:lnSpc>
              <a:buFontTx/>
              <a:buNone/>
            </a:pPr>
            <a:r>
              <a:rPr lang="en-US" altLang="ar-EG" sz="1600" dirty="0"/>
              <a:t>Sparks, like words on the</a:t>
            </a:r>
          </a:p>
          <a:p>
            <a:pPr algn="ctr">
              <a:lnSpc>
                <a:spcPct val="90000"/>
              </a:lnSpc>
              <a:buFontTx/>
              <a:buNone/>
            </a:pPr>
            <a:r>
              <a:rPr lang="en-US" altLang="ar-EG" sz="1600" dirty="0"/>
              <a:t>Paper, leap and dance in the</a:t>
            </a:r>
          </a:p>
          <a:p>
            <a:pPr algn="ctr">
              <a:lnSpc>
                <a:spcPct val="90000"/>
              </a:lnSpc>
              <a:buFontTx/>
              <a:buNone/>
            </a:pPr>
            <a:r>
              <a:rPr lang="en-US" altLang="ar-EG" sz="1600" dirty="0"/>
              <a:t>Flickering firelight.  The fiery</a:t>
            </a:r>
          </a:p>
          <a:p>
            <a:pPr algn="ctr">
              <a:lnSpc>
                <a:spcPct val="90000"/>
              </a:lnSpc>
              <a:buFontTx/>
              <a:buNone/>
            </a:pPr>
            <a:r>
              <a:rPr lang="en-US" altLang="ar-EG" sz="1600" dirty="0"/>
              <a:t>Tongues, formless and shifting</a:t>
            </a:r>
          </a:p>
          <a:p>
            <a:pPr algn="ctr">
              <a:lnSpc>
                <a:spcPct val="90000"/>
              </a:lnSpc>
              <a:buFontTx/>
              <a:buNone/>
            </a:pPr>
            <a:r>
              <a:rPr lang="en-US" altLang="ar-EG" sz="1600" dirty="0"/>
              <a:t>Shapes, tease the </a:t>
            </a:r>
            <a:r>
              <a:rPr lang="en-US" altLang="ar-EG" sz="1600" dirty="0" err="1"/>
              <a:t>imiagination</a:t>
            </a:r>
            <a:r>
              <a:rPr lang="en-US" altLang="ar-EG" sz="1600" dirty="0"/>
              <a:t>.</a:t>
            </a:r>
          </a:p>
          <a:p>
            <a:pPr algn="ctr">
              <a:lnSpc>
                <a:spcPct val="90000"/>
              </a:lnSpc>
              <a:buFontTx/>
              <a:buNone/>
            </a:pPr>
            <a:r>
              <a:rPr lang="en-US" altLang="ar-EG" sz="1600" dirty="0"/>
              <a:t>Yet for those who see,</a:t>
            </a:r>
          </a:p>
          <a:p>
            <a:pPr algn="ctr">
              <a:lnSpc>
                <a:spcPct val="90000"/>
              </a:lnSpc>
              <a:buFontTx/>
              <a:buNone/>
            </a:pPr>
            <a:r>
              <a:rPr lang="en-US" altLang="ar-EG" sz="1600" dirty="0"/>
              <a:t>Through their mind’s</a:t>
            </a:r>
          </a:p>
          <a:p>
            <a:pPr algn="ctr">
              <a:lnSpc>
                <a:spcPct val="90000"/>
              </a:lnSpc>
              <a:buFontTx/>
              <a:buNone/>
            </a:pPr>
            <a:r>
              <a:rPr lang="en-US" altLang="ar-EG" sz="1600" dirty="0"/>
              <a:t>Eye, they burn</a:t>
            </a:r>
          </a:p>
          <a:p>
            <a:pPr algn="ctr">
              <a:lnSpc>
                <a:spcPct val="90000"/>
              </a:lnSpc>
              <a:buFontTx/>
              <a:buNone/>
            </a:pPr>
            <a:r>
              <a:rPr lang="en-US" altLang="ar-EG" sz="1600" dirty="0"/>
              <a:t>Up the page.</a:t>
            </a:r>
          </a:p>
          <a:p>
            <a:pPr algn="ctr">
              <a:lnSpc>
                <a:spcPct val="90000"/>
              </a:lnSpc>
              <a:buFontTx/>
              <a:buNone/>
            </a:pPr>
            <a:endParaRPr lang="en-US" altLang="ar-EG"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 xmlns:a16="http://schemas.microsoft.com/office/drawing/2014/main" id="{2D162656-A4CA-4A55-8F3F-65329843C4C0}"/>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Limerick</a:t>
            </a:r>
          </a:p>
        </p:txBody>
      </p:sp>
      <p:sp>
        <p:nvSpPr>
          <p:cNvPr id="164867" name="Rectangle 3">
            <a:extLst>
              <a:ext uri="{FF2B5EF4-FFF2-40B4-BE49-F238E27FC236}">
                <a16:creationId xmlns="" xmlns:a16="http://schemas.microsoft.com/office/drawing/2014/main" id="{D90BF6C7-A901-4DEF-BABF-9D8754322979}"/>
              </a:ext>
            </a:extLst>
          </p:cNvPr>
          <p:cNvSpPr>
            <a:spLocks noGrp="1" noChangeArrowheads="1"/>
          </p:cNvSpPr>
          <p:nvPr>
            <p:ph idx="1"/>
          </p:nvPr>
        </p:nvSpPr>
        <p:spPr>
          <a:xfrm>
            <a:off x="2209800" y="1981200"/>
            <a:ext cx="7772400" cy="4191000"/>
          </a:xfrm>
        </p:spPr>
        <p:txBody>
          <a:bodyPr>
            <a:normAutofit fontScale="92500" lnSpcReduction="20000"/>
          </a:bodyPr>
          <a:lstStyle/>
          <a:p>
            <a:pPr algn="l" rtl="0"/>
            <a:r>
              <a:rPr lang="en-US" altLang="ar-EG" sz="2400" dirty="0">
                <a:latin typeface="Tahoma" panose="020B0604030504040204" pitchFamily="34" charset="0"/>
              </a:rPr>
              <a:t>A </a:t>
            </a:r>
            <a:r>
              <a:rPr lang="en-US" altLang="ar-EG" sz="2400" b="1" dirty="0">
                <a:solidFill>
                  <a:schemeClr val="folHlink"/>
                </a:solidFill>
                <a:latin typeface="Tahoma" panose="020B0604030504040204" pitchFamily="34" charset="0"/>
              </a:rPr>
              <a:t>limerick</a:t>
            </a:r>
            <a:r>
              <a:rPr lang="en-US" altLang="ar-EG" sz="2400" dirty="0">
                <a:latin typeface="Tahoma" panose="020B0604030504040204" pitchFamily="34" charset="0"/>
              </a:rPr>
              <a:t> is a 5-line jingle whose purpose is humor.  It usually has an </a:t>
            </a:r>
            <a:r>
              <a:rPr lang="en-US" altLang="ar-EG" sz="2400" i="1" dirty="0" err="1">
                <a:latin typeface="Tahoma" panose="020B0604030504040204" pitchFamily="34" charset="0"/>
              </a:rPr>
              <a:t>aabba</a:t>
            </a:r>
            <a:r>
              <a:rPr lang="en-US" altLang="ar-EG" sz="2400" dirty="0">
                <a:latin typeface="Tahoma" panose="020B0604030504040204" pitchFamily="34" charset="0"/>
              </a:rPr>
              <a:t> rhyme scheme. With the first, second, and fifth lines either anapestic or amphibrach </a:t>
            </a:r>
            <a:r>
              <a:rPr lang="en-US" altLang="ar-EG" sz="2400" dirty="0" err="1">
                <a:latin typeface="Tahoma" panose="020B0604030504040204" pitchFamily="34" charset="0"/>
              </a:rPr>
              <a:t>trimeter</a:t>
            </a:r>
            <a:r>
              <a:rPr lang="en-US" altLang="ar-EG" sz="2400" dirty="0">
                <a:latin typeface="Tahoma" panose="020B0604030504040204" pitchFamily="34" charset="0"/>
              </a:rPr>
              <a:t>, and the third and fourth lines of anapestic dimeter.</a:t>
            </a:r>
          </a:p>
          <a:p>
            <a:pPr algn="ctr" rtl="0">
              <a:buFontTx/>
              <a:buNone/>
            </a:pPr>
            <a:r>
              <a:rPr lang="en-US" altLang="ar-EG" sz="2400" b="1" dirty="0">
                <a:solidFill>
                  <a:srgbClr val="006A38"/>
                </a:solidFill>
              </a:rPr>
              <a:t>There once was a lady from Niger</a:t>
            </a:r>
          </a:p>
          <a:p>
            <a:pPr algn="ctr" rtl="0">
              <a:buFontTx/>
              <a:buNone/>
            </a:pPr>
            <a:r>
              <a:rPr lang="en-US" altLang="ar-EG" sz="2400" b="1" dirty="0">
                <a:solidFill>
                  <a:srgbClr val="006A38"/>
                </a:solidFill>
              </a:rPr>
              <a:t>Who smiled as she rode on the tiger.</a:t>
            </a:r>
          </a:p>
          <a:p>
            <a:pPr algn="ctr">
              <a:buFontTx/>
              <a:buNone/>
            </a:pPr>
            <a:r>
              <a:rPr lang="en-US" altLang="ar-EG" sz="2400" b="1" dirty="0">
                <a:solidFill>
                  <a:srgbClr val="006A38"/>
                </a:solidFill>
              </a:rPr>
              <a:t>They returned from the ride</a:t>
            </a:r>
          </a:p>
          <a:p>
            <a:pPr algn="ctr">
              <a:buFontTx/>
              <a:buNone/>
            </a:pPr>
            <a:r>
              <a:rPr lang="en-US" altLang="ar-EG" sz="2400" b="1" dirty="0">
                <a:solidFill>
                  <a:srgbClr val="006A38"/>
                </a:solidFill>
              </a:rPr>
              <a:t>With the lady inside,</a:t>
            </a:r>
          </a:p>
          <a:p>
            <a:pPr algn="ctr">
              <a:buFontTx/>
              <a:buNone/>
            </a:pPr>
            <a:r>
              <a:rPr lang="en-US" altLang="ar-EG" sz="2400" b="1" dirty="0">
                <a:solidFill>
                  <a:srgbClr val="006A38"/>
                </a:solidFill>
              </a:rPr>
              <a:t>And the smile on the face of the tiger!</a:t>
            </a:r>
            <a:endParaRPr lang="en-US" altLang="ar-EG"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 xmlns:a16="http://schemas.microsoft.com/office/drawing/2014/main" id="{4A1F3AFD-525E-4C39-A8BF-B2C3527A2F38}"/>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Free Verse</a:t>
            </a:r>
          </a:p>
        </p:txBody>
      </p:sp>
      <p:sp>
        <p:nvSpPr>
          <p:cNvPr id="166915" name="Rectangle 3">
            <a:extLst>
              <a:ext uri="{FF2B5EF4-FFF2-40B4-BE49-F238E27FC236}">
                <a16:creationId xmlns="" xmlns:a16="http://schemas.microsoft.com/office/drawing/2014/main" id="{D4DCA681-58FB-43D8-AA77-30440214B639}"/>
              </a:ext>
            </a:extLst>
          </p:cNvPr>
          <p:cNvSpPr>
            <a:spLocks noGrp="1" noChangeArrowheads="1"/>
          </p:cNvSpPr>
          <p:nvPr>
            <p:ph idx="1"/>
          </p:nvPr>
        </p:nvSpPr>
        <p:spPr>
          <a:xfrm>
            <a:off x="2063750" y="1981200"/>
            <a:ext cx="7918450" cy="4114800"/>
          </a:xfrm>
        </p:spPr>
        <p:txBody>
          <a:bodyPr/>
          <a:lstStyle/>
          <a:p>
            <a:pPr algn="l" rtl="0"/>
            <a:r>
              <a:rPr lang="en-US" altLang="ar-EG" b="1" dirty="0">
                <a:latin typeface="Tahoma" panose="020B0604030504040204" pitchFamily="34" charset="0"/>
              </a:rPr>
              <a:t>Free verse</a:t>
            </a:r>
            <a:r>
              <a:rPr lang="en-US" altLang="ar-EG" dirty="0">
                <a:latin typeface="Tahoma" panose="020B0604030504040204" pitchFamily="34" charset="0"/>
              </a:rPr>
              <a:t> is just what it says it is - poetry that is written without proper rules about form, rhyme, rhythm, meter, etc. </a:t>
            </a:r>
          </a:p>
          <a:p>
            <a:pPr algn="l" rtl="0"/>
            <a:r>
              <a:rPr lang="en-US" altLang="ar-EG" b="1" dirty="0">
                <a:latin typeface="Tahoma" panose="020B0604030504040204" pitchFamily="34" charset="0"/>
              </a:rPr>
              <a:t>Free verse</a:t>
            </a:r>
            <a:r>
              <a:rPr lang="en-US" altLang="ar-EG" dirty="0">
                <a:latin typeface="Tahoma" panose="020B0604030504040204" pitchFamily="34" charset="0"/>
              </a:rPr>
              <a:t> poetry is very conversational - sounds like someone talking with you.</a:t>
            </a:r>
          </a:p>
          <a:p>
            <a:pPr algn="l" rtl="0"/>
            <a:r>
              <a:rPr lang="en-US" altLang="ar-EG" dirty="0">
                <a:latin typeface="Tahoma" panose="020B0604030504040204" pitchFamily="34" charset="0"/>
              </a:rPr>
              <a:t>A more modern type of poetry.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 xmlns:a16="http://schemas.microsoft.com/office/drawing/2014/main" id="{9950436D-DB7A-4F85-AE2F-D8288F30B7C1}"/>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Blank Verse</a:t>
            </a:r>
          </a:p>
        </p:txBody>
      </p:sp>
      <p:sp>
        <p:nvSpPr>
          <p:cNvPr id="176131" name="Rectangle 3">
            <a:extLst>
              <a:ext uri="{FF2B5EF4-FFF2-40B4-BE49-F238E27FC236}">
                <a16:creationId xmlns="" xmlns:a16="http://schemas.microsoft.com/office/drawing/2014/main" id="{8C7CD211-2B12-47CB-AB83-BE1168AA7E27}"/>
              </a:ext>
            </a:extLst>
          </p:cNvPr>
          <p:cNvSpPr>
            <a:spLocks noGrp="1" noChangeArrowheads="1"/>
          </p:cNvSpPr>
          <p:nvPr>
            <p:ph idx="1"/>
          </p:nvPr>
        </p:nvSpPr>
        <p:spPr>
          <a:xfrm>
            <a:off x="2063750" y="1981200"/>
            <a:ext cx="7918450" cy="4471988"/>
          </a:xfrm>
        </p:spPr>
        <p:txBody>
          <a:bodyPr>
            <a:normAutofit/>
          </a:bodyPr>
          <a:lstStyle/>
          <a:p>
            <a:pPr algn="l" rtl="0">
              <a:lnSpc>
                <a:spcPct val="80000"/>
              </a:lnSpc>
            </a:pPr>
            <a:r>
              <a:rPr lang="en-US" altLang="ar-EG" dirty="0">
                <a:latin typeface="Tahoma" panose="020B0604030504040204" pitchFamily="34" charset="0"/>
              </a:rPr>
              <a:t>Written in lines of iambic pentameter, but does NOT use end rhyme.</a:t>
            </a:r>
          </a:p>
          <a:p>
            <a:pPr algn="l" rtl="0">
              <a:lnSpc>
                <a:spcPct val="80000"/>
              </a:lnSpc>
              <a:buFontTx/>
              <a:buNone/>
            </a:pPr>
            <a:r>
              <a:rPr lang="en-US" altLang="ar-EG" sz="2400" dirty="0"/>
              <a:t>Example:</a:t>
            </a:r>
          </a:p>
          <a:p>
            <a:pPr algn="ctr" rtl="0">
              <a:lnSpc>
                <a:spcPct val="80000"/>
              </a:lnSpc>
              <a:buFontTx/>
              <a:buNone/>
            </a:pPr>
            <a:endParaRPr lang="en-US" altLang="ar-EG" sz="2400" dirty="0"/>
          </a:p>
          <a:p>
            <a:pPr algn="ctr" rtl="0">
              <a:lnSpc>
                <a:spcPct val="80000"/>
              </a:lnSpc>
              <a:buFontTx/>
              <a:buNone/>
            </a:pPr>
            <a:r>
              <a:rPr lang="en-US" altLang="ar-EG" sz="2400" dirty="0"/>
              <a:t>Cowards die many times before their deaths;</a:t>
            </a:r>
          </a:p>
          <a:p>
            <a:pPr algn="ctr" rtl="0">
              <a:lnSpc>
                <a:spcPct val="80000"/>
              </a:lnSpc>
              <a:buFontTx/>
              <a:buNone/>
            </a:pPr>
            <a:r>
              <a:rPr lang="en-US" altLang="ar-EG" sz="2400" dirty="0"/>
              <a:t>The valiant never taste of death but once.</a:t>
            </a:r>
          </a:p>
          <a:p>
            <a:pPr algn="ctr" rtl="0">
              <a:lnSpc>
                <a:spcPct val="80000"/>
              </a:lnSpc>
              <a:buFontTx/>
              <a:buNone/>
            </a:pPr>
            <a:r>
              <a:rPr lang="en-US" altLang="ar-EG" sz="2400" dirty="0"/>
              <a:t>Of all the wonders that I yet have heard,</a:t>
            </a:r>
          </a:p>
          <a:p>
            <a:pPr algn="ctr" rtl="0">
              <a:lnSpc>
                <a:spcPct val="80000"/>
              </a:lnSpc>
              <a:buFontTx/>
              <a:buNone/>
            </a:pPr>
            <a:r>
              <a:rPr lang="en-US" altLang="ar-EG" sz="2400" dirty="0"/>
              <a:t>It seems to me most strange that men should fear;</a:t>
            </a:r>
          </a:p>
          <a:p>
            <a:pPr algn="ctr" rtl="0">
              <a:lnSpc>
                <a:spcPct val="80000"/>
              </a:lnSpc>
              <a:buFontTx/>
              <a:buNone/>
            </a:pPr>
            <a:r>
              <a:rPr lang="en-US" altLang="ar-EG" sz="2400" dirty="0"/>
              <a:t>Seeing that death, a necessary end,</a:t>
            </a:r>
          </a:p>
          <a:p>
            <a:pPr algn="ctr" rtl="0">
              <a:lnSpc>
                <a:spcPct val="80000"/>
              </a:lnSpc>
              <a:buFontTx/>
              <a:buNone/>
            </a:pPr>
            <a:r>
              <a:rPr lang="en-US" altLang="ar-EG" sz="2400" dirty="0"/>
              <a:t>Will come when it will come.</a:t>
            </a:r>
          </a:p>
          <a:p>
            <a:pPr algn="l" rtl="0">
              <a:lnSpc>
                <a:spcPct val="80000"/>
              </a:lnSpc>
              <a:buFontTx/>
              <a:buNone/>
            </a:pPr>
            <a:r>
              <a:rPr lang="en-US" altLang="ar-EG" sz="2400" b="1" dirty="0"/>
              <a:t>from Julius Caesar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9" name="Rectangle 7">
            <a:extLst>
              <a:ext uri="{FF2B5EF4-FFF2-40B4-BE49-F238E27FC236}">
                <a16:creationId xmlns="" xmlns:a16="http://schemas.microsoft.com/office/drawing/2014/main" id="{8F2A0ED0-A748-492F-B82B-834D5A475966}"/>
              </a:ext>
            </a:extLst>
          </p:cNvPr>
          <p:cNvSpPr>
            <a:spLocks noGrp="1" noChangeArrowheads="1"/>
          </p:cNvSpPr>
          <p:nvPr>
            <p:ph type="title"/>
          </p:nvPr>
        </p:nvSpPr>
        <p:spPr>
          <a:noFill/>
          <a:ln/>
          <a:effectLst>
            <a:outerShdw dist="35921" dir="2700000" algn="ctr" rotWithShape="0">
              <a:srgbClr val="808080"/>
            </a:outerShdw>
          </a:effectLst>
        </p:spPr>
        <p:txBody>
          <a:bodyPr/>
          <a:lstStyle/>
          <a:p>
            <a:r>
              <a:rPr kumimoji="1" lang="en-US" altLang="ar-EG"/>
              <a:t>Narrative Poetry</a:t>
            </a:r>
          </a:p>
        </p:txBody>
      </p:sp>
      <p:sp>
        <p:nvSpPr>
          <p:cNvPr id="182275" name="Rectangle 3">
            <a:extLst>
              <a:ext uri="{FF2B5EF4-FFF2-40B4-BE49-F238E27FC236}">
                <a16:creationId xmlns="" xmlns:a16="http://schemas.microsoft.com/office/drawing/2014/main" id="{9DB5EA08-B310-478F-ADBA-B71FC7AB06F6}"/>
              </a:ext>
            </a:extLst>
          </p:cNvPr>
          <p:cNvSpPr>
            <a:spLocks noGrp="1" noChangeArrowheads="1"/>
          </p:cNvSpPr>
          <p:nvPr>
            <p:ph sz="half" idx="1"/>
          </p:nvPr>
        </p:nvSpPr>
        <p:spPr/>
        <p:txBody>
          <a:bodyPr/>
          <a:lstStyle/>
          <a:p>
            <a:pPr algn="l" rtl="0"/>
            <a:r>
              <a:rPr lang="en-US" altLang="ar-EG" dirty="0">
                <a:latin typeface="Tahoma" panose="020B0604030504040204" pitchFamily="34" charset="0"/>
              </a:rPr>
              <a:t>A poem that tells a story.</a:t>
            </a:r>
          </a:p>
          <a:p>
            <a:pPr algn="l" rtl="0"/>
            <a:r>
              <a:rPr lang="en-US" altLang="ar-EG" dirty="0">
                <a:latin typeface="Tahoma" panose="020B0604030504040204" pitchFamily="34" charset="0"/>
              </a:rPr>
              <a:t>Generally longer than the lyric styles of poetry b/c the poet needs to establish characters and a plot.</a:t>
            </a:r>
          </a:p>
        </p:txBody>
      </p:sp>
      <p:sp>
        <p:nvSpPr>
          <p:cNvPr id="182276" name="Rectangle 4">
            <a:extLst>
              <a:ext uri="{FF2B5EF4-FFF2-40B4-BE49-F238E27FC236}">
                <a16:creationId xmlns="" xmlns:a16="http://schemas.microsoft.com/office/drawing/2014/main" id="{BED30297-6DFB-4E0F-A912-D9DF47CD98DF}"/>
              </a:ext>
            </a:extLst>
          </p:cNvPr>
          <p:cNvSpPr>
            <a:spLocks noGrp="1" noChangeArrowheads="1"/>
          </p:cNvSpPr>
          <p:nvPr>
            <p:ph sz="half" idx="2"/>
          </p:nvPr>
        </p:nvSpPr>
        <p:spPr/>
        <p:txBody>
          <a:bodyPr/>
          <a:lstStyle/>
          <a:p>
            <a:pPr algn="ctr">
              <a:buFontTx/>
              <a:buNone/>
            </a:pPr>
            <a:r>
              <a:rPr lang="en-US" altLang="ar-EG" dirty="0"/>
              <a:t>Examples of Narrative Poems:</a:t>
            </a:r>
            <a:br>
              <a:rPr lang="en-US" altLang="ar-EG" dirty="0"/>
            </a:br>
            <a:endParaRPr lang="en-US" altLang="ar-EG" dirty="0"/>
          </a:p>
          <a:p>
            <a:pPr algn="ctr">
              <a:buFontTx/>
              <a:buNone/>
            </a:pPr>
            <a:r>
              <a:rPr lang="en-US" altLang="ar-EG" dirty="0"/>
              <a:t>“The Raven”</a:t>
            </a:r>
          </a:p>
          <a:p>
            <a:pPr algn="ctr">
              <a:buFontTx/>
              <a:buNone/>
            </a:pPr>
            <a:r>
              <a:rPr lang="en-US" altLang="ar-EG" dirty="0"/>
              <a:t>“The Highwayman”</a:t>
            </a:r>
          </a:p>
          <a:p>
            <a:pPr algn="ctr">
              <a:buFontTx/>
              <a:buNone/>
            </a:pPr>
            <a:r>
              <a:rPr lang="en-US" altLang="ar-EG" dirty="0"/>
              <a:t>“Casey at the Bat”</a:t>
            </a:r>
          </a:p>
          <a:p>
            <a:pPr algn="ctr">
              <a:buFontTx/>
              <a:buNone/>
            </a:pPr>
            <a:r>
              <a:rPr lang="en-US" altLang="ar-EG" dirty="0"/>
              <a:t>“The Walrus and the Carpenter”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 xmlns:a16="http://schemas.microsoft.com/office/drawing/2014/main" id="{77CC9EDC-35BA-4581-9DB3-B596964B7F95}"/>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Epic</a:t>
            </a:r>
          </a:p>
        </p:txBody>
      </p:sp>
      <p:sp>
        <p:nvSpPr>
          <p:cNvPr id="95235" name="Rectangle 3">
            <a:extLst>
              <a:ext uri="{FF2B5EF4-FFF2-40B4-BE49-F238E27FC236}">
                <a16:creationId xmlns="" xmlns:a16="http://schemas.microsoft.com/office/drawing/2014/main" id="{56932FE6-A10E-4BE1-816C-F39B74F1E009}"/>
              </a:ext>
            </a:extLst>
          </p:cNvPr>
          <p:cNvSpPr>
            <a:spLocks noGrp="1" noChangeArrowheads="1"/>
          </p:cNvSpPr>
          <p:nvPr>
            <p:ph idx="1"/>
          </p:nvPr>
        </p:nvSpPr>
        <p:spPr/>
        <p:txBody>
          <a:bodyPr/>
          <a:lstStyle/>
          <a:p>
            <a:pPr algn="l" rtl="0"/>
            <a:r>
              <a:rPr lang="en-US" altLang="ar-EG" dirty="0">
                <a:latin typeface="Tahoma" panose="020B0604030504040204" pitchFamily="34" charset="0"/>
              </a:rPr>
              <a:t>An epic is a book-length narrative poem about a single hero or group of people.  </a:t>
            </a:r>
          </a:p>
          <a:p>
            <a:pPr algn="l" rtl="0"/>
            <a:endParaRPr lang="en-US" altLang="ar-EG" dirty="0">
              <a:latin typeface="Tahoma" panose="020B0604030504040204" pitchFamily="34" charset="0"/>
            </a:endParaRPr>
          </a:p>
          <a:p>
            <a:pPr algn="l" rtl="0">
              <a:buFontTx/>
              <a:buNone/>
            </a:pPr>
            <a:r>
              <a:rPr lang="en-US" altLang="ar-EG" dirty="0">
                <a:latin typeface="Tahoma" panose="020B0604030504040204" pitchFamily="34" charset="0"/>
              </a:rPr>
              <a:t>Examples: Homer’s </a:t>
            </a:r>
            <a:r>
              <a:rPr lang="en-US" altLang="ar-EG" i="1" dirty="0">
                <a:solidFill>
                  <a:schemeClr val="folHlink"/>
                </a:solidFill>
                <a:latin typeface="Tahoma" panose="020B0604030504040204" pitchFamily="34" charset="0"/>
              </a:rPr>
              <a:t>Iliad</a:t>
            </a:r>
            <a:r>
              <a:rPr lang="en-US" altLang="ar-EG" dirty="0">
                <a:latin typeface="Tahoma" panose="020B0604030504040204" pitchFamily="34" charset="0"/>
              </a:rPr>
              <a:t>  is a epic about the </a:t>
            </a:r>
            <a:r>
              <a:rPr lang="en-US" altLang="ar-EG" dirty="0" err="1">
                <a:latin typeface="Tahoma" panose="020B0604030504040204" pitchFamily="34" charset="0"/>
              </a:rPr>
              <a:t>Trogan</a:t>
            </a:r>
            <a:r>
              <a:rPr lang="en-US" altLang="ar-EG" dirty="0">
                <a:latin typeface="Tahoma" panose="020B0604030504040204" pitchFamily="34" charset="0"/>
              </a:rPr>
              <a:t> War</a:t>
            </a:r>
          </a:p>
          <a:p>
            <a:pPr algn="l" rtl="0">
              <a:buFontTx/>
              <a:buNone/>
            </a:pPr>
            <a:r>
              <a:rPr lang="en-US" altLang="ar-EG" dirty="0">
                <a:latin typeface="Tahoma" panose="020B0604030504040204" pitchFamily="34" charset="0"/>
              </a:rPr>
              <a:t>Longfellow’s </a:t>
            </a:r>
            <a:r>
              <a:rPr lang="en-US" altLang="ar-EG" i="1" dirty="0">
                <a:solidFill>
                  <a:schemeClr val="folHlink"/>
                </a:solidFill>
                <a:latin typeface="Tahoma" panose="020B0604030504040204" pitchFamily="34" charset="0"/>
              </a:rPr>
              <a:t>Evangeline</a:t>
            </a:r>
            <a:r>
              <a:rPr lang="en-US" altLang="ar-EG" dirty="0">
                <a:latin typeface="Tahoma" panose="020B0604030504040204" pitchFamily="34" charset="0"/>
              </a:rPr>
              <a:t> </a:t>
            </a:r>
            <a:r>
              <a:rPr lang="en-US" altLang="ar-EG" dirty="0" err="1">
                <a:latin typeface="Tahoma" panose="020B0604030504040204" pitchFamily="34" charset="0"/>
              </a:rPr>
              <a:t>ia</a:t>
            </a:r>
            <a:r>
              <a:rPr lang="en-US" altLang="ar-EG" dirty="0">
                <a:latin typeface="Tahoma" panose="020B0604030504040204" pitchFamily="34" charset="0"/>
              </a:rPr>
              <a:t> another example of an epic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 xmlns:a16="http://schemas.microsoft.com/office/drawing/2014/main" id="{114009E5-BBE9-4D20-8D3F-F5EA89C97757}"/>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Lyric Poetry</a:t>
            </a:r>
          </a:p>
        </p:txBody>
      </p:sp>
      <p:sp>
        <p:nvSpPr>
          <p:cNvPr id="97283" name="Rectangle 3">
            <a:extLst>
              <a:ext uri="{FF2B5EF4-FFF2-40B4-BE49-F238E27FC236}">
                <a16:creationId xmlns="" xmlns:a16="http://schemas.microsoft.com/office/drawing/2014/main" id="{EE8475C7-4215-4C6E-85EE-DAAF5BB716C6}"/>
              </a:ext>
            </a:extLst>
          </p:cNvPr>
          <p:cNvSpPr>
            <a:spLocks noGrp="1" noChangeArrowheads="1"/>
          </p:cNvSpPr>
          <p:nvPr>
            <p:ph idx="1"/>
          </p:nvPr>
        </p:nvSpPr>
        <p:spPr/>
        <p:txBody>
          <a:bodyPr/>
          <a:lstStyle/>
          <a:p>
            <a:pPr algn="l" rtl="0">
              <a:lnSpc>
                <a:spcPct val="90000"/>
              </a:lnSpc>
            </a:pPr>
            <a:r>
              <a:rPr lang="en-US" altLang="ar-EG" dirty="0">
                <a:latin typeface="Tahoma" panose="020B0604030504040204" pitchFamily="34" charset="0"/>
              </a:rPr>
              <a:t>Lyric poetry is one of the broad divisions of poetry. They are based on the personal thoughts and feelings of the author.  They have a musical quality to them. They include a wide variety of patterns including sonnets, odes, and elegies.</a:t>
            </a:r>
            <a:br>
              <a:rPr lang="en-US" altLang="ar-EG" dirty="0">
                <a:latin typeface="Tahoma" panose="020B0604030504040204" pitchFamily="34" charset="0"/>
              </a:rPr>
            </a:br>
            <a:r>
              <a:rPr lang="en-US" altLang="ar-EG" dirty="0">
                <a:latin typeface="Tahoma" panose="020B0604030504040204" pitchFamily="34" charset="0"/>
              </a:rPr>
              <a:t>Example: </a:t>
            </a:r>
            <a:r>
              <a:rPr lang="en-US" altLang="ar-EG" dirty="0">
                <a:solidFill>
                  <a:schemeClr val="folHlink"/>
                </a:solidFill>
                <a:latin typeface="Tahoma" panose="020B0604030504040204" pitchFamily="34" charset="0"/>
              </a:rPr>
              <a:t>"Dreams" "Dream Deferred"</a:t>
            </a:r>
            <a:r>
              <a:rPr lang="en-US" altLang="ar-EG" dirty="0">
                <a:latin typeface="Tahoma" panose="020B0604030504040204" pitchFamily="34" charset="0"/>
              </a:rPr>
              <a:t> by Langston Hughes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5" name="Rectangle 7">
            <a:extLst>
              <a:ext uri="{FF2B5EF4-FFF2-40B4-BE49-F238E27FC236}">
                <a16:creationId xmlns="" xmlns:a16="http://schemas.microsoft.com/office/drawing/2014/main" id="{9ADED0F1-E9F6-4249-9F9C-B36A1CEEB3F1}"/>
              </a:ext>
            </a:extLst>
          </p:cNvPr>
          <p:cNvSpPr>
            <a:spLocks noGrp="1" noChangeArrowheads="1"/>
          </p:cNvSpPr>
          <p:nvPr>
            <p:ph type="title"/>
          </p:nvPr>
        </p:nvSpPr>
        <p:spPr>
          <a:noFill/>
          <a:ln/>
          <a:effectLst>
            <a:outerShdw dist="35921" dir="2700000" algn="ctr" rotWithShape="0">
              <a:srgbClr val="808080"/>
            </a:outerShdw>
          </a:effectLst>
        </p:spPr>
        <p:txBody>
          <a:bodyPr/>
          <a:lstStyle/>
          <a:p>
            <a:r>
              <a:rPr kumimoji="1" lang="en-US" altLang="ar-EG"/>
              <a:t>Shakespearean Sonnet</a:t>
            </a:r>
          </a:p>
        </p:txBody>
      </p:sp>
      <p:sp>
        <p:nvSpPr>
          <p:cNvPr id="181251" name="Rectangle 3">
            <a:extLst>
              <a:ext uri="{FF2B5EF4-FFF2-40B4-BE49-F238E27FC236}">
                <a16:creationId xmlns="" xmlns:a16="http://schemas.microsoft.com/office/drawing/2014/main" id="{7898D513-E1B6-4CBA-AEF1-819AB30F3624}"/>
              </a:ext>
            </a:extLst>
          </p:cNvPr>
          <p:cNvSpPr>
            <a:spLocks noGrp="1" noChangeArrowheads="1"/>
          </p:cNvSpPr>
          <p:nvPr>
            <p:ph sz="half" idx="1"/>
          </p:nvPr>
        </p:nvSpPr>
        <p:spPr>
          <a:xfrm>
            <a:off x="1992314" y="1981200"/>
            <a:ext cx="4027487" cy="4114800"/>
          </a:xfrm>
        </p:spPr>
        <p:txBody>
          <a:bodyPr>
            <a:normAutofit fontScale="77500" lnSpcReduction="20000"/>
          </a:bodyPr>
          <a:lstStyle/>
          <a:p>
            <a:pPr algn="ctr">
              <a:lnSpc>
                <a:spcPct val="90000"/>
              </a:lnSpc>
            </a:pPr>
            <a:r>
              <a:rPr lang="en-US" altLang="ar-EG" sz="2600" dirty="0">
                <a:latin typeface="Tahoma" panose="020B0604030504040204" pitchFamily="34" charset="0"/>
              </a:rPr>
              <a:t>A fourteen line poem with a specific rhyme scheme.</a:t>
            </a:r>
          </a:p>
          <a:p>
            <a:pPr algn="ctr">
              <a:lnSpc>
                <a:spcPct val="90000"/>
              </a:lnSpc>
              <a:buFontTx/>
              <a:buNone/>
            </a:pPr>
            <a:endParaRPr lang="en-US" altLang="ar-EG" sz="2600" dirty="0">
              <a:latin typeface="Tahoma" panose="020B0604030504040204" pitchFamily="34" charset="0"/>
            </a:endParaRPr>
          </a:p>
          <a:p>
            <a:pPr algn="ctr">
              <a:lnSpc>
                <a:spcPct val="90000"/>
              </a:lnSpc>
            </a:pPr>
            <a:r>
              <a:rPr lang="en-US" altLang="ar-EG" sz="2600" dirty="0">
                <a:latin typeface="Tahoma" panose="020B0604030504040204" pitchFamily="34" charset="0"/>
              </a:rPr>
              <a:t>The poem is written in three quatrains and ends with a couplet.</a:t>
            </a:r>
          </a:p>
          <a:p>
            <a:pPr algn="ctr">
              <a:lnSpc>
                <a:spcPct val="90000"/>
              </a:lnSpc>
              <a:buFontTx/>
              <a:buNone/>
            </a:pPr>
            <a:endParaRPr lang="en-US" altLang="ar-EG" sz="2600" dirty="0">
              <a:latin typeface="Tahoma" panose="020B0604030504040204" pitchFamily="34" charset="0"/>
            </a:endParaRPr>
          </a:p>
          <a:p>
            <a:pPr algn="ctr">
              <a:lnSpc>
                <a:spcPct val="90000"/>
              </a:lnSpc>
            </a:pPr>
            <a:r>
              <a:rPr lang="en-US" altLang="ar-EG" sz="2600" dirty="0">
                <a:latin typeface="Tahoma" panose="020B0604030504040204" pitchFamily="34" charset="0"/>
              </a:rPr>
              <a:t>The rhyme scheme is</a:t>
            </a:r>
          </a:p>
          <a:p>
            <a:pPr algn="ctr" rtl="0">
              <a:lnSpc>
                <a:spcPct val="90000"/>
              </a:lnSpc>
              <a:buFontTx/>
              <a:buNone/>
            </a:pPr>
            <a:r>
              <a:rPr lang="en-US" altLang="ar-EG" dirty="0" err="1">
                <a:latin typeface="Tahoma" panose="020B0604030504040204" pitchFamily="34" charset="0"/>
              </a:rPr>
              <a:t>abab</a:t>
            </a:r>
            <a:r>
              <a:rPr lang="en-US" altLang="ar-EG" dirty="0">
                <a:latin typeface="Tahoma" panose="020B0604030504040204" pitchFamily="34" charset="0"/>
              </a:rPr>
              <a:t>   </a:t>
            </a:r>
            <a:r>
              <a:rPr lang="en-US" altLang="ar-EG" dirty="0" err="1">
                <a:latin typeface="Tahoma" panose="020B0604030504040204" pitchFamily="34" charset="0"/>
              </a:rPr>
              <a:t>cdcd</a:t>
            </a:r>
            <a:r>
              <a:rPr lang="en-US" altLang="ar-EG" dirty="0">
                <a:latin typeface="Tahoma" panose="020B0604030504040204" pitchFamily="34" charset="0"/>
              </a:rPr>
              <a:t>   </a:t>
            </a:r>
            <a:r>
              <a:rPr lang="en-US" altLang="ar-EG" dirty="0" err="1">
                <a:latin typeface="Tahoma" panose="020B0604030504040204" pitchFamily="34" charset="0"/>
              </a:rPr>
              <a:t>efef</a:t>
            </a:r>
            <a:r>
              <a:rPr lang="en-US" altLang="ar-EG" dirty="0">
                <a:latin typeface="Tahoma" panose="020B0604030504040204" pitchFamily="34" charset="0"/>
              </a:rPr>
              <a:t>   gg</a:t>
            </a:r>
            <a:endParaRPr lang="en-US" altLang="ar-EG" sz="2600" dirty="0">
              <a:latin typeface="Tahoma" panose="020B0604030504040204" pitchFamily="34" charset="0"/>
            </a:endParaRPr>
          </a:p>
        </p:txBody>
      </p:sp>
      <p:sp>
        <p:nvSpPr>
          <p:cNvPr id="181252" name="Rectangle 4">
            <a:extLst>
              <a:ext uri="{FF2B5EF4-FFF2-40B4-BE49-F238E27FC236}">
                <a16:creationId xmlns="" xmlns:a16="http://schemas.microsoft.com/office/drawing/2014/main" id="{A2DDC43C-34B6-45CE-952E-623CAD5E5296}"/>
              </a:ext>
            </a:extLst>
          </p:cNvPr>
          <p:cNvSpPr>
            <a:spLocks noGrp="1" noChangeArrowheads="1"/>
          </p:cNvSpPr>
          <p:nvPr>
            <p:ph sz="half" idx="2"/>
          </p:nvPr>
        </p:nvSpPr>
        <p:spPr>
          <a:xfrm>
            <a:off x="6024563" y="1989138"/>
            <a:ext cx="4191000" cy="4114800"/>
          </a:xfrm>
        </p:spPr>
        <p:txBody>
          <a:bodyPr>
            <a:normAutofit fontScale="77500" lnSpcReduction="20000"/>
          </a:bodyPr>
          <a:lstStyle/>
          <a:p>
            <a:pPr algn="ctr" rtl="0">
              <a:buFontTx/>
              <a:buNone/>
            </a:pPr>
            <a:r>
              <a:rPr lang="en-US" altLang="ar-EG" sz="1400" dirty="0"/>
              <a:t>Shall I compare thee to a summer’s day?</a:t>
            </a:r>
          </a:p>
          <a:p>
            <a:pPr algn="ctr" rtl="0">
              <a:buFontTx/>
              <a:buNone/>
            </a:pPr>
            <a:r>
              <a:rPr lang="en-US" altLang="ar-EG" sz="1400" dirty="0"/>
              <a:t>Thou art more lovely and more temperate.</a:t>
            </a:r>
          </a:p>
          <a:p>
            <a:pPr algn="ctr" rtl="0">
              <a:buFontTx/>
              <a:buNone/>
            </a:pPr>
            <a:r>
              <a:rPr lang="en-US" altLang="ar-EG" sz="1400" dirty="0"/>
              <a:t>Rough winds do shake the darling buds of May,</a:t>
            </a:r>
          </a:p>
          <a:p>
            <a:pPr algn="ctr" rtl="0">
              <a:buFontTx/>
              <a:buNone/>
            </a:pPr>
            <a:r>
              <a:rPr lang="en-US" altLang="ar-EG" sz="1400" dirty="0"/>
              <a:t>And summer’s lease hath all too short a date.</a:t>
            </a:r>
          </a:p>
          <a:p>
            <a:pPr algn="ctr" rtl="0">
              <a:buFontTx/>
              <a:buNone/>
            </a:pPr>
            <a:r>
              <a:rPr lang="en-US" altLang="ar-EG" sz="1400" dirty="0"/>
              <a:t>Sometimes too hot the eye of heaven shines,</a:t>
            </a:r>
          </a:p>
          <a:p>
            <a:pPr algn="ctr" rtl="0">
              <a:buFontTx/>
              <a:buNone/>
            </a:pPr>
            <a:r>
              <a:rPr lang="en-US" altLang="ar-EG" sz="1400" dirty="0"/>
              <a:t>And often is his gold complexion dimmed;</a:t>
            </a:r>
          </a:p>
          <a:p>
            <a:pPr algn="ctr" rtl="0">
              <a:buFontTx/>
              <a:buNone/>
            </a:pPr>
            <a:r>
              <a:rPr lang="en-US" altLang="ar-EG" sz="1400" dirty="0"/>
              <a:t>And every fair from fair sometimes declines,</a:t>
            </a:r>
          </a:p>
          <a:p>
            <a:pPr algn="ctr" rtl="0">
              <a:buFontTx/>
              <a:buNone/>
            </a:pPr>
            <a:r>
              <a:rPr lang="en-US" altLang="ar-EG" sz="1400" dirty="0"/>
              <a:t>By chance or nature’s changing course untrimmed.</a:t>
            </a:r>
          </a:p>
          <a:p>
            <a:pPr algn="ctr" rtl="0">
              <a:buFontTx/>
              <a:buNone/>
            </a:pPr>
            <a:r>
              <a:rPr lang="en-US" altLang="ar-EG" sz="1400" dirty="0"/>
              <a:t>But thy eternal summer shall not fade</a:t>
            </a:r>
          </a:p>
          <a:p>
            <a:pPr algn="ctr" rtl="0">
              <a:buFontTx/>
              <a:buNone/>
            </a:pPr>
            <a:r>
              <a:rPr lang="en-US" altLang="ar-EG" sz="1400" dirty="0"/>
              <a:t>Nor lose possession of that fair thou </a:t>
            </a:r>
            <a:r>
              <a:rPr lang="en-US" altLang="ar-EG" sz="1400" dirty="0" err="1"/>
              <a:t>ow’st</a:t>
            </a:r>
            <a:r>
              <a:rPr lang="en-US" altLang="ar-EG" sz="1400" dirty="0"/>
              <a:t>;</a:t>
            </a:r>
          </a:p>
          <a:p>
            <a:pPr algn="ctr" rtl="0">
              <a:buFontTx/>
              <a:buNone/>
            </a:pPr>
            <a:r>
              <a:rPr lang="en-US" altLang="ar-EG" sz="1400" dirty="0"/>
              <a:t>Nor shall Death brag thou </a:t>
            </a:r>
            <a:r>
              <a:rPr lang="en-US" altLang="ar-EG" sz="1400" dirty="0" err="1"/>
              <a:t>wanderest</a:t>
            </a:r>
            <a:r>
              <a:rPr lang="en-US" altLang="ar-EG" sz="1400" dirty="0"/>
              <a:t> in his shade,</a:t>
            </a:r>
          </a:p>
          <a:p>
            <a:pPr algn="ctr" rtl="0">
              <a:buFontTx/>
              <a:buNone/>
            </a:pPr>
            <a:r>
              <a:rPr lang="en-US" altLang="ar-EG" sz="1400" dirty="0"/>
              <a:t>When in eternal lines to time thou </a:t>
            </a:r>
            <a:r>
              <a:rPr lang="en-US" altLang="ar-EG" sz="1400" dirty="0" err="1"/>
              <a:t>grow’st</a:t>
            </a:r>
            <a:endParaRPr lang="en-US" altLang="ar-EG" sz="1400" dirty="0"/>
          </a:p>
          <a:p>
            <a:pPr algn="ctr" rtl="0">
              <a:buFontTx/>
              <a:buNone/>
            </a:pPr>
            <a:r>
              <a:rPr lang="en-US" altLang="ar-EG" sz="1400" dirty="0"/>
              <a:t>So long as men can breathe or eyes can see,</a:t>
            </a:r>
          </a:p>
          <a:p>
            <a:pPr algn="ctr" rtl="0">
              <a:buFontTx/>
              <a:buNone/>
            </a:pPr>
            <a:r>
              <a:rPr lang="en-US" altLang="ar-EG" sz="1400" dirty="0"/>
              <a:t>So long lives this, and this gives life to thee.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81271E80-5422-4104-9869-60BFFD086AA0}"/>
              </a:ext>
            </a:extLst>
          </p:cNvPr>
          <p:cNvSpPr>
            <a:spLocks noGrp="1" noChangeArrowheads="1"/>
          </p:cNvSpPr>
          <p:nvPr>
            <p:ph type="ctrTitle"/>
          </p:nvPr>
        </p:nvSpPr>
        <p:spPr>
          <a:effectLst>
            <a:outerShdw dist="35921" dir="2700000" algn="ctr" rotWithShape="0">
              <a:srgbClr val="808080"/>
            </a:outerShdw>
          </a:effectLst>
        </p:spPr>
        <p:txBody>
          <a:bodyPr/>
          <a:lstStyle/>
          <a:p>
            <a:r>
              <a:rPr lang="en-US" altLang="ar-EG"/>
              <a:t>Types of Poetry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 xmlns:a16="http://schemas.microsoft.com/office/drawing/2014/main" id="{F936232C-F25D-4892-BB03-F03B597079A5}"/>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Sonnets</a:t>
            </a:r>
          </a:p>
        </p:txBody>
      </p:sp>
      <p:sp>
        <p:nvSpPr>
          <p:cNvPr id="111619" name="Rectangle 3">
            <a:extLst>
              <a:ext uri="{FF2B5EF4-FFF2-40B4-BE49-F238E27FC236}">
                <a16:creationId xmlns="" xmlns:a16="http://schemas.microsoft.com/office/drawing/2014/main" id="{EAD5729F-CDE0-4D09-AD74-6E2D69D0C8D5}"/>
              </a:ext>
            </a:extLst>
          </p:cNvPr>
          <p:cNvSpPr>
            <a:spLocks noGrp="1" noChangeArrowheads="1"/>
          </p:cNvSpPr>
          <p:nvPr>
            <p:ph idx="1"/>
          </p:nvPr>
        </p:nvSpPr>
        <p:spPr/>
        <p:txBody>
          <a:bodyPr/>
          <a:lstStyle/>
          <a:p>
            <a:pPr algn="l" rtl="0">
              <a:lnSpc>
                <a:spcPct val="90000"/>
              </a:lnSpc>
            </a:pPr>
            <a:r>
              <a:rPr lang="en-US" altLang="ar-EG" dirty="0">
                <a:latin typeface="Tahoma" panose="020B0604030504040204" pitchFamily="34" charset="0"/>
              </a:rPr>
              <a:t>Sonnets use 14 lines to develop a theme.  Each set of 4 lines is called a quatrain and the last pair is a couplet.</a:t>
            </a:r>
          </a:p>
          <a:p>
            <a:pPr lvl="1" algn="l" rtl="0">
              <a:lnSpc>
                <a:spcPct val="90000"/>
              </a:lnSpc>
            </a:pPr>
            <a:r>
              <a:rPr lang="en-US" altLang="ar-EG" dirty="0">
                <a:latin typeface="Tahoma" panose="020B0604030504040204" pitchFamily="34" charset="0"/>
              </a:rPr>
              <a:t>The 1st </a:t>
            </a:r>
            <a:r>
              <a:rPr lang="en-US" altLang="ar-EG" b="1" dirty="0">
                <a:latin typeface="Tahoma" panose="020B0604030504040204" pitchFamily="34" charset="0"/>
              </a:rPr>
              <a:t>quatrain</a:t>
            </a:r>
            <a:r>
              <a:rPr lang="en-US" altLang="ar-EG" dirty="0">
                <a:latin typeface="Tahoma" panose="020B0604030504040204" pitchFamily="34" charset="0"/>
              </a:rPr>
              <a:t> states the theme</a:t>
            </a:r>
          </a:p>
          <a:p>
            <a:pPr lvl="1" algn="l" rtl="0">
              <a:lnSpc>
                <a:spcPct val="90000"/>
              </a:lnSpc>
            </a:pPr>
            <a:r>
              <a:rPr lang="en-US" altLang="ar-EG" dirty="0">
                <a:latin typeface="Tahoma" panose="020B0604030504040204" pitchFamily="34" charset="0"/>
              </a:rPr>
              <a:t>The 2nd </a:t>
            </a:r>
            <a:r>
              <a:rPr lang="en-US" altLang="ar-EG" b="1" dirty="0">
                <a:latin typeface="Tahoma" panose="020B0604030504040204" pitchFamily="34" charset="0"/>
              </a:rPr>
              <a:t>quatrain</a:t>
            </a:r>
            <a:r>
              <a:rPr lang="en-US" altLang="ar-EG" dirty="0">
                <a:latin typeface="Tahoma" panose="020B0604030504040204" pitchFamily="34" charset="0"/>
              </a:rPr>
              <a:t> develops the theme</a:t>
            </a:r>
          </a:p>
          <a:p>
            <a:pPr lvl="1" algn="l" rtl="0">
              <a:lnSpc>
                <a:spcPct val="90000"/>
              </a:lnSpc>
            </a:pPr>
            <a:r>
              <a:rPr lang="en-US" altLang="ar-EG" dirty="0">
                <a:latin typeface="Tahoma" panose="020B0604030504040204" pitchFamily="34" charset="0"/>
              </a:rPr>
              <a:t>The 3rd </a:t>
            </a:r>
            <a:r>
              <a:rPr lang="en-US" altLang="ar-EG" b="1" dirty="0">
                <a:latin typeface="Tahoma" panose="020B0604030504040204" pitchFamily="34" charset="0"/>
              </a:rPr>
              <a:t>quatrain</a:t>
            </a:r>
            <a:r>
              <a:rPr lang="en-US" altLang="ar-EG" dirty="0">
                <a:latin typeface="Tahoma" panose="020B0604030504040204" pitchFamily="34" charset="0"/>
              </a:rPr>
              <a:t> develops the theme or expresses conflict</a:t>
            </a:r>
          </a:p>
          <a:p>
            <a:pPr lvl="1" algn="l" rtl="0">
              <a:lnSpc>
                <a:spcPct val="90000"/>
              </a:lnSpc>
            </a:pPr>
            <a:r>
              <a:rPr lang="en-US" altLang="ar-EG" dirty="0">
                <a:latin typeface="Tahoma" panose="020B0604030504040204" pitchFamily="34" charset="0"/>
              </a:rPr>
              <a:t>The </a:t>
            </a:r>
            <a:r>
              <a:rPr lang="en-US" altLang="ar-EG" b="1" dirty="0">
                <a:latin typeface="Tahoma" panose="020B0604030504040204" pitchFamily="34" charset="0"/>
              </a:rPr>
              <a:t>couplet</a:t>
            </a:r>
            <a:r>
              <a:rPr lang="en-US" altLang="ar-EG" dirty="0">
                <a:latin typeface="Tahoma" panose="020B0604030504040204" pitchFamily="34" charset="0"/>
              </a:rPr>
              <a:t> unifies the whole and provides the climax.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 xmlns:a16="http://schemas.microsoft.com/office/drawing/2014/main" id="{4ED5442C-7E93-43D4-9EBE-8D4BF1104A6D}"/>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Sonnets</a:t>
            </a:r>
          </a:p>
        </p:txBody>
      </p:sp>
      <p:sp>
        <p:nvSpPr>
          <p:cNvPr id="117763" name="Rectangle 3">
            <a:extLst>
              <a:ext uri="{FF2B5EF4-FFF2-40B4-BE49-F238E27FC236}">
                <a16:creationId xmlns="" xmlns:a16="http://schemas.microsoft.com/office/drawing/2014/main" id="{66D4DFD5-9076-4416-8872-FEB92BD5A4F2}"/>
              </a:ext>
            </a:extLst>
          </p:cNvPr>
          <p:cNvSpPr>
            <a:spLocks noGrp="1" noChangeArrowheads="1"/>
          </p:cNvSpPr>
          <p:nvPr>
            <p:ph idx="1"/>
          </p:nvPr>
        </p:nvSpPr>
        <p:spPr/>
        <p:txBody>
          <a:bodyPr/>
          <a:lstStyle/>
          <a:p>
            <a:pPr algn="l" rtl="0">
              <a:lnSpc>
                <a:spcPct val="90000"/>
              </a:lnSpc>
              <a:buFontTx/>
              <a:buNone/>
            </a:pPr>
            <a:r>
              <a:rPr lang="en-US" altLang="ar-EG" dirty="0">
                <a:latin typeface="Tahoma" panose="020B0604030504040204" pitchFamily="34" charset="0"/>
              </a:rPr>
              <a:t>Examples:</a:t>
            </a:r>
          </a:p>
          <a:p>
            <a:pPr algn="l" rtl="0">
              <a:lnSpc>
                <a:spcPct val="90000"/>
              </a:lnSpc>
              <a:buFontTx/>
              <a:buNone/>
            </a:pPr>
            <a:r>
              <a:rPr lang="en-US" altLang="ar-EG" b="1" dirty="0">
                <a:latin typeface="Tahoma" panose="020B0604030504040204" pitchFamily="34" charset="0"/>
              </a:rPr>
              <a:t>Shakespeare’s</a:t>
            </a:r>
          </a:p>
          <a:p>
            <a:pPr algn="l" rtl="0">
              <a:lnSpc>
                <a:spcPct val="90000"/>
              </a:lnSpc>
              <a:buFontTx/>
              <a:buNone/>
            </a:pPr>
            <a:r>
              <a:rPr lang="en-US" altLang="ar-EG" b="1" dirty="0">
                <a:latin typeface="Tahoma" panose="020B0604030504040204" pitchFamily="34" charset="0"/>
              </a:rPr>
              <a:t>Sonnet XVIII-</a:t>
            </a:r>
            <a:r>
              <a:rPr lang="en-US" altLang="ar-EG" b="1" dirty="0">
                <a:solidFill>
                  <a:schemeClr val="folHlink"/>
                </a:solidFill>
                <a:latin typeface="Tahoma" panose="020B0604030504040204" pitchFamily="34" charset="0"/>
              </a:rPr>
              <a:t>"Shall I compare thee to a summer's day?”</a:t>
            </a:r>
            <a:endParaRPr lang="en-US" altLang="ar-EG" b="1" dirty="0">
              <a:solidFill>
                <a:schemeClr val="accent2"/>
              </a:solidFill>
              <a:latin typeface="Tahoma" panose="020B0604030504040204" pitchFamily="34" charset="0"/>
            </a:endParaRPr>
          </a:p>
          <a:p>
            <a:pPr algn="l" rtl="0">
              <a:lnSpc>
                <a:spcPct val="90000"/>
              </a:lnSpc>
              <a:buFontTx/>
              <a:buNone/>
            </a:pPr>
            <a:r>
              <a:rPr lang="en-US" altLang="ar-EG" dirty="0">
                <a:latin typeface="Tahoma" panose="020B0604030504040204" pitchFamily="34" charset="0"/>
              </a:rPr>
              <a:t>or</a:t>
            </a:r>
            <a:endParaRPr lang="en-US" altLang="ar-EG" b="1" dirty="0">
              <a:solidFill>
                <a:schemeClr val="accent2"/>
              </a:solidFill>
              <a:latin typeface="Tahoma" panose="020B0604030504040204" pitchFamily="34" charset="0"/>
            </a:endParaRPr>
          </a:p>
          <a:p>
            <a:pPr algn="l" rtl="0">
              <a:lnSpc>
                <a:spcPct val="90000"/>
              </a:lnSpc>
              <a:buFontTx/>
              <a:buNone/>
            </a:pPr>
            <a:r>
              <a:rPr lang="en-US" altLang="ar-EG" b="1" dirty="0">
                <a:latin typeface="Tahoma" panose="020B0604030504040204" pitchFamily="34" charset="0"/>
              </a:rPr>
              <a:t>Elizabeth Barret Browning's</a:t>
            </a:r>
          </a:p>
          <a:p>
            <a:pPr algn="l" rtl="0">
              <a:lnSpc>
                <a:spcPct val="90000"/>
              </a:lnSpc>
              <a:buFontTx/>
              <a:buNone/>
            </a:pPr>
            <a:r>
              <a:rPr lang="en-US" altLang="ar-EG" b="1" dirty="0">
                <a:latin typeface="Tahoma" panose="020B0604030504040204" pitchFamily="34" charset="0"/>
              </a:rPr>
              <a:t>Sonnet XLIII-</a:t>
            </a:r>
            <a:r>
              <a:rPr lang="en-US" altLang="ar-EG" b="1" dirty="0">
                <a:solidFill>
                  <a:schemeClr val="accent2"/>
                </a:solidFill>
                <a:latin typeface="Tahoma" panose="020B0604030504040204" pitchFamily="34" charset="0"/>
              </a:rPr>
              <a:t> </a:t>
            </a:r>
            <a:r>
              <a:rPr lang="en-US" altLang="ar-EG" b="1" dirty="0">
                <a:solidFill>
                  <a:schemeClr val="folHlink"/>
                </a:solidFill>
                <a:latin typeface="Tahoma" panose="020B0604030504040204" pitchFamily="34" charset="0"/>
              </a:rPr>
              <a:t>“How do I love thee? Let me count the ways”</a:t>
            </a:r>
            <a:endParaRPr lang="en-US" altLang="ar-EG" b="1" dirty="0">
              <a:solidFill>
                <a:schemeClr val="accent2"/>
              </a:solidFill>
              <a:latin typeface="Tahoma" panose="020B0604030504040204" pitchFamily="34" charset="0"/>
            </a:endParaRPr>
          </a:p>
          <a:p>
            <a:pPr algn="l" rtl="0">
              <a:lnSpc>
                <a:spcPct val="90000"/>
              </a:lnSpc>
              <a:buFontTx/>
              <a:buNone/>
            </a:pPr>
            <a:endParaRPr lang="en-US" altLang="ar-EG" b="1" dirty="0">
              <a:solidFill>
                <a:schemeClr val="accent2"/>
              </a:solidFill>
              <a:latin typeface="Tahoma" panose="020B0604030504040204" pitchFamily="34" charset="0"/>
            </a:endParaRPr>
          </a:p>
          <a:p>
            <a:pPr algn="l" rtl="0">
              <a:lnSpc>
                <a:spcPct val="90000"/>
              </a:lnSpc>
              <a:buFontTx/>
              <a:buNone/>
            </a:pPr>
            <a:endParaRPr lang="en-US" altLang="ar-EG" b="1" dirty="0">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 xmlns:a16="http://schemas.microsoft.com/office/drawing/2014/main" id="{629E23CF-6DF7-4064-B8AF-0C58A6C2DC94}"/>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Ballads</a:t>
            </a:r>
          </a:p>
        </p:txBody>
      </p:sp>
      <p:sp>
        <p:nvSpPr>
          <p:cNvPr id="101379" name="Rectangle 3">
            <a:extLst>
              <a:ext uri="{FF2B5EF4-FFF2-40B4-BE49-F238E27FC236}">
                <a16:creationId xmlns="" xmlns:a16="http://schemas.microsoft.com/office/drawing/2014/main" id="{306C8D0E-C2F3-4A9C-B7DD-BD8345B51CAF}"/>
              </a:ext>
            </a:extLst>
          </p:cNvPr>
          <p:cNvSpPr>
            <a:spLocks noGrp="1" noChangeArrowheads="1"/>
          </p:cNvSpPr>
          <p:nvPr>
            <p:ph idx="1"/>
          </p:nvPr>
        </p:nvSpPr>
        <p:spPr/>
        <p:txBody>
          <a:bodyPr/>
          <a:lstStyle/>
          <a:p>
            <a:pPr algn="l" rtl="0"/>
            <a:r>
              <a:rPr lang="en-US" altLang="ar-EG" dirty="0">
                <a:latin typeface="Tahoma" panose="020B0604030504040204" pitchFamily="34" charset="0"/>
              </a:rPr>
              <a:t>A ballads is a type of lyric poem that tells a story about a famous person or event.</a:t>
            </a:r>
          </a:p>
          <a:p>
            <a:pPr algn="l" rtl="0"/>
            <a:r>
              <a:rPr lang="en-US" altLang="ar-EG" dirty="0">
                <a:latin typeface="Tahoma" panose="020B0604030504040204" pitchFamily="34" charset="0"/>
              </a:rPr>
              <a:t>Originally ballads were written to be sung, like song lyrics.</a:t>
            </a:r>
          </a:p>
          <a:p>
            <a:pPr algn="l" rtl="0"/>
            <a:r>
              <a:rPr lang="en-US" altLang="ar-EG" dirty="0">
                <a:latin typeface="Tahoma" panose="020B0604030504040204" pitchFamily="34" charset="0"/>
              </a:rPr>
              <a:t>Ballads usually feature a refrain, which is a repeated phrase or idea.</a:t>
            </a:r>
          </a:p>
          <a:p>
            <a:pPr algn="l" rtl="0"/>
            <a:r>
              <a:rPr lang="en-US" altLang="ar-EG" dirty="0">
                <a:latin typeface="Tahoma" panose="020B0604030504040204" pitchFamily="34" charset="0"/>
              </a:rPr>
              <a:t>In most cases, ballads contain a specific rhyme pattern (</a:t>
            </a:r>
            <a:r>
              <a:rPr lang="en-US" altLang="ar-EG" i="1" dirty="0" err="1">
                <a:latin typeface="Tahoma" panose="020B0604030504040204" pitchFamily="34" charset="0"/>
              </a:rPr>
              <a:t>abab</a:t>
            </a:r>
            <a:r>
              <a:rPr lang="en-US" altLang="ar-EG" dirty="0">
                <a:latin typeface="Tahoma" panose="020B0604030504040204" pitchFamily="34" charset="0"/>
              </a:rPr>
              <a:t> or </a:t>
            </a:r>
            <a:r>
              <a:rPr lang="en-US" altLang="ar-EG" i="1" dirty="0" err="1">
                <a:latin typeface="Tahoma" panose="020B0604030504040204" pitchFamily="34" charset="0"/>
              </a:rPr>
              <a:t>aabb</a:t>
            </a:r>
            <a:r>
              <a:rPr lang="en-US" altLang="ar-EG" dirty="0">
                <a:latin typeface="Tahoma" panose="020B0604030504040204" pitchFamily="34" charset="0"/>
              </a:rPr>
              <a:t>), but may also be arranged in free verse form.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 xmlns:a16="http://schemas.microsoft.com/office/drawing/2014/main" id="{F90AA22F-584A-4E48-B5D4-AD125E210133}"/>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Ballads</a:t>
            </a:r>
          </a:p>
        </p:txBody>
      </p:sp>
      <p:sp>
        <p:nvSpPr>
          <p:cNvPr id="115715" name="Rectangle 3">
            <a:extLst>
              <a:ext uri="{FF2B5EF4-FFF2-40B4-BE49-F238E27FC236}">
                <a16:creationId xmlns="" xmlns:a16="http://schemas.microsoft.com/office/drawing/2014/main" id="{CCAACBC3-AA9F-4C95-85E0-761B46655198}"/>
              </a:ext>
            </a:extLst>
          </p:cNvPr>
          <p:cNvSpPr>
            <a:spLocks noGrp="1" noChangeArrowheads="1"/>
          </p:cNvSpPr>
          <p:nvPr>
            <p:ph idx="1"/>
          </p:nvPr>
        </p:nvSpPr>
        <p:spPr/>
        <p:txBody>
          <a:bodyPr/>
          <a:lstStyle/>
          <a:p>
            <a:pPr algn="l" rtl="0">
              <a:buFontTx/>
              <a:buNone/>
            </a:pPr>
            <a:r>
              <a:rPr lang="en-US" altLang="ar-EG" dirty="0"/>
              <a:t/>
            </a:r>
            <a:br>
              <a:rPr lang="en-US" altLang="ar-EG" dirty="0"/>
            </a:br>
            <a:r>
              <a:rPr lang="en-US" altLang="ar-EG" dirty="0">
                <a:latin typeface="Tahoma" panose="020B0604030504040204" pitchFamily="34" charset="0"/>
              </a:rPr>
              <a:t>Famous ballads include:</a:t>
            </a:r>
          </a:p>
          <a:p>
            <a:pPr algn="l" rtl="0">
              <a:buFontTx/>
              <a:buNone/>
            </a:pPr>
            <a:r>
              <a:rPr lang="en-US" altLang="ar-EG" b="1" dirty="0">
                <a:latin typeface="Tahoma" panose="020B0604030504040204" pitchFamily="34" charset="0"/>
              </a:rPr>
              <a:t>Henry Wadsworth Longfellow’s</a:t>
            </a:r>
            <a:r>
              <a:rPr lang="en-US" altLang="ar-EG" dirty="0">
                <a:latin typeface="Tahoma" panose="020B0604030504040204" pitchFamily="34" charset="0"/>
              </a:rPr>
              <a:t> </a:t>
            </a:r>
          </a:p>
          <a:p>
            <a:pPr algn="l" rtl="0">
              <a:buFontTx/>
              <a:buNone/>
            </a:pPr>
            <a:r>
              <a:rPr lang="en-US" altLang="ar-EG" b="1" dirty="0">
                <a:solidFill>
                  <a:schemeClr val="folHlink"/>
                </a:solidFill>
                <a:latin typeface="Tahoma" panose="020B0604030504040204" pitchFamily="34" charset="0"/>
              </a:rPr>
              <a:t>“The Wreck of Hesperus”</a:t>
            </a:r>
            <a:r>
              <a:rPr lang="en-US" altLang="ar-EG" b="1" dirty="0">
                <a:solidFill>
                  <a:schemeClr val="accent2"/>
                </a:solidFill>
                <a:latin typeface="Tahoma" panose="020B0604030504040204" pitchFamily="34" charset="0"/>
              </a:rPr>
              <a:t> </a:t>
            </a:r>
            <a:r>
              <a:rPr lang="en-US" altLang="ar-EG" dirty="0">
                <a:latin typeface="Tahoma" panose="020B0604030504040204" pitchFamily="34" charset="0"/>
              </a:rPr>
              <a:t>and his</a:t>
            </a:r>
            <a:r>
              <a:rPr lang="en-US" altLang="ar-EG" b="1" dirty="0">
                <a:solidFill>
                  <a:schemeClr val="accent2"/>
                </a:solidFill>
                <a:latin typeface="Tahoma" panose="020B0604030504040204" pitchFamily="34" charset="0"/>
              </a:rPr>
              <a:t> </a:t>
            </a:r>
          </a:p>
          <a:p>
            <a:pPr algn="l" rtl="0">
              <a:buFontTx/>
              <a:buNone/>
            </a:pPr>
            <a:r>
              <a:rPr lang="en-US" altLang="ar-EG" b="1" dirty="0">
                <a:solidFill>
                  <a:schemeClr val="folHlink"/>
                </a:solidFill>
                <a:latin typeface="Tahoma" panose="020B0604030504040204" pitchFamily="34" charset="0"/>
              </a:rPr>
              <a:t>“Paul Revere’s Ride.”</a:t>
            </a:r>
            <a:endParaRPr lang="en-US" altLang="ar-EG" b="1" dirty="0">
              <a:solidFill>
                <a:schemeClr val="accent2"/>
              </a:solidFill>
              <a:latin typeface="Tahoma" panose="020B060403050404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 xmlns:a16="http://schemas.microsoft.com/office/drawing/2014/main" id="{45CD1BF7-3064-4195-8F31-EC48E1794942}"/>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Elegy</a:t>
            </a:r>
          </a:p>
        </p:txBody>
      </p:sp>
      <p:sp>
        <p:nvSpPr>
          <p:cNvPr id="103427" name="Rectangle 3">
            <a:extLst>
              <a:ext uri="{FF2B5EF4-FFF2-40B4-BE49-F238E27FC236}">
                <a16:creationId xmlns="" xmlns:a16="http://schemas.microsoft.com/office/drawing/2014/main" id="{624DE70C-2D10-4C6D-B036-8810C8B0960B}"/>
              </a:ext>
            </a:extLst>
          </p:cNvPr>
          <p:cNvSpPr>
            <a:spLocks noGrp="1" noChangeArrowheads="1"/>
          </p:cNvSpPr>
          <p:nvPr>
            <p:ph idx="1"/>
          </p:nvPr>
        </p:nvSpPr>
        <p:spPr/>
        <p:txBody>
          <a:bodyPr/>
          <a:lstStyle/>
          <a:p>
            <a:pPr algn="l" rtl="0">
              <a:lnSpc>
                <a:spcPct val="90000"/>
              </a:lnSpc>
            </a:pPr>
            <a:r>
              <a:rPr lang="en-US" altLang="ar-EG" dirty="0">
                <a:latin typeface="Tahoma" panose="020B0604030504040204" pitchFamily="34" charset="0"/>
              </a:rPr>
              <a:t>An </a:t>
            </a:r>
            <a:r>
              <a:rPr lang="en-US" altLang="ar-EG" b="1" dirty="0">
                <a:solidFill>
                  <a:schemeClr val="folHlink"/>
                </a:solidFill>
                <a:latin typeface="Tahoma" panose="020B0604030504040204" pitchFamily="34" charset="0"/>
              </a:rPr>
              <a:t>elegy</a:t>
            </a:r>
            <a:r>
              <a:rPr lang="en-US" altLang="ar-EG" dirty="0">
                <a:latin typeface="Tahoma" panose="020B0604030504040204" pitchFamily="34" charset="0"/>
              </a:rPr>
              <a:t> is a poem of mourning that is written in memory of someone.</a:t>
            </a:r>
          </a:p>
          <a:p>
            <a:pPr algn="l" rtl="0">
              <a:lnSpc>
                <a:spcPct val="90000"/>
              </a:lnSpc>
            </a:pPr>
            <a:r>
              <a:rPr lang="en-US" altLang="ar-EG" dirty="0">
                <a:latin typeface="Tahoma" panose="020B0604030504040204" pitchFamily="34" charset="0"/>
              </a:rPr>
              <a:t>The mood of an elegy is usually somber.</a:t>
            </a:r>
          </a:p>
          <a:p>
            <a:pPr algn="l" rtl="0">
              <a:lnSpc>
                <a:spcPct val="90000"/>
              </a:lnSpc>
            </a:pPr>
            <a:r>
              <a:rPr lang="en-US" altLang="ar-EG" dirty="0">
                <a:latin typeface="Tahoma" panose="020B0604030504040204" pitchFamily="34" charset="0"/>
              </a:rPr>
              <a:t>It may have any rhyme scheme, rhythm pattern, or stanza pattern. </a:t>
            </a:r>
          </a:p>
          <a:p>
            <a:pPr algn="l" rtl="0">
              <a:lnSpc>
                <a:spcPct val="90000"/>
              </a:lnSpc>
              <a:buFontTx/>
              <a:buNone/>
            </a:pPr>
            <a:r>
              <a:rPr lang="en-US" altLang="ar-EG" dirty="0">
                <a:latin typeface="Tahoma" panose="020B0604030504040204" pitchFamily="34" charset="0"/>
              </a:rPr>
              <a:t>Example:</a:t>
            </a:r>
            <a:br>
              <a:rPr lang="en-US" altLang="ar-EG" dirty="0">
                <a:latin typeface="Tahoma" panose="020B0604030504040204" pitchFamily="34" charset="0"/>
              </a:rPr>
            </a:br>
            <a:r>
              <a:rPr lang="en-US" altLang="ar-EG" b="1" dirty="0">
                <a:solidFill>
                  <a:schemeClr val="folHlink"/>
                </a:solidFill>
                <a:latin typeface="Tahoma" panose="020B0604030504040204" pitchFamily="34" charset="0"/>
              </a:rPr>
              <a:t>"O Captain! My Captain!"</a:t>
            </a:r>
            <a:r>
              <a:rPr lang="en-US" altLang="ar-EG" dirty="0">
                <a:latin typeface="Tahoma" panose="020B0604030504040204" pitchFamily="34" charset="0"/>
              </a:rPr>
              <a:t> by Walt Whitman, written for President Abraham Lincoln.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 xmlns:a16="http://schemas.microsoft.com/office/drawing/2014/main" id="{82A397F6-D3C0-479D-BAD1-D449FF4D56A6}"/>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Ode</a:t>
            </a:r>
          </a:p>
        </p:txBody>
      </p:sp>
      <p:sp>
        <p:nvSpPr>
          <p:cNvPr id="168963" name="Rectangle 3">
            <a:extLst>
              <a:ext uri="{FF2B5EF4-FFF2-40B4-BE49-F238E27FC236}">
                <a16:creationId xmlns="" xmlns:a16="http://schemas.microsoft.com/office/drawing/2014/main" id="{99327DBA-5E00-4355-A23D-8525BC48921F}"/>
              </a:ext>
            </a:extLst>
          </p:cNvPr>
          <p:cNvSpPr>
            <a:spLocks noGrp="1" noChangeArrowheads="1"/>
          </p:cNvSpPr>
          <p:nvPr>
            <p:ph idx="1"/>
          </p:nvPr>
        </p:nvSpPr>
        <p:spPr/>
        <p:txBody>
          <a:bodyPr/>
          <a:lstStyle/>
          <a:p>
            <a:pPr algn="l" rtl="0"/>
            <a:r>
              <a:rPr lang="en-US" altLang="ar-EG" dirty="0">
                <a:latin typeface="Tahoma" panose="020B0604030504040204" pitchFamily="34" charset="0"/>
              </a:rPr>
              <a:t>An </a:t>
            </a:r>
            <a:r>
              <a:rPr lang="en-US" altLang="ar-EG" b="1" dirty="0">
                <a:solidFill>
                  <a:schemeClr val="folHlink"/>
                </a:solidFill>
                <a:latin typeface="Tahoma" panose="020B0604030504040204" pitchFamily="34" charset="0"/>
              </a:rPr>
              <a:t>ode</a:t>
            </a:r>
            <a:r>
              <a:rPr lang="en-US" altLang="ar-EG" dirty="0">
                <a:latin typeface="Tahoma" panose="020B0604030504040204" pitchFamily="34" charset="0"/>
              </a:rPr>
              <a:t> is a lengthy lyrical poem of praise.  </a:t>
            </a:r>
          </a:p>
          <a:p>
            <a:pPr algn="l" rtl="0"/>
            <a:r>
              <a:rPr lang="en-US" altLang="ar-EG" dirty="0">
                <a:latin typeface="Tahoma" panose="020B0604030504040204" pitchFamily="34" charset="0"/>
              </a:rPr>
              <a:t>An </a:t>
            </a:r>
            <a:r>
              <a:rPr lang="en-US" altLang="ar-EG" b="1" dirty="0">
                <a:solidFill>
                  <a:schemeClr val="folHlink"/>
                </a:solidFill>
                <a:latin typeface="Tahoma" panose="020B0604030504040204" pitchFamily="34" charset="0"/>
              </a:rPr>
              <a:t>ode</a:t>
            </a:r>
            <a:r>
              <a:rPr lang="en-US" altLang="ar-EG" dirty="0">
                <a:latin typeface="Tahoma" panose="020B0604030504040204" pitchFamily="34" charset="0"/>
              </a:rPr>
              <a:t> may have any rhyme scheme, rhythm pattern, or stanza pattern.</a:t>
            </a:r>
            <a:br>
              <a:rPr lang="en-US" altLang="ar-EG" dirty="0">
                <a:latin typeface="Tahoma" panose="020B0604030504040204" pitchFamily="34" charset="0"/>
              </a:rPr>
            </a:br>
            <a:endParaRPr lang="en-US" altLang="ar-EG" dirty="0">
              <a:latin typeface="Tahoma" panose="020B0604030504040204" pitchFamily="34" charset="0"/>
            </a:endParaRPr>
          </a:p>
          <a:p>
            <a:pPr algn="l" rtl="0">
              <a:buFontTx/>
              <a:buNone/>
            </a:pPr>
            <a:r>
              <a:rPr lang="en-US" altLang="ar-EG" dirty="0"/>
              <a:t>Examples:</a:t>
            </a:r>
          </a:p>
          <a:p>
            <a:pPr algn="l" rtl="0">
              <a:buFontTx/>
              <a:buNone/>
            </a:pPr>
            <a:r>
              <a:rPr lang="en-US" altLang="ar-EG" b="1" dirty="0">
                <a:solidFill>
                  <a:schemeClr val="folHlink"/>
                </a:solidFill>
              </a:rPr>
              <a:t>“Ode to Duty”</a:t>
            </a:r>
            <a:r>
              <a:rPr lang="en-US" altLang="ar-EG" dirty="0"/>
              <a:t> by </a:t>
            </a:r>
            <a:r>
              <a:rPr lang="en-US" altLang="ar-EG" b="1" dirty="0"/>
              <a:t>William Wordsworth</a:t>
            </a:r>
          </a:p>
          <a:p>
            <a:pPr algn="l" rtl="0">
              <a:buFontTx/>
              <a:buNone/>
            </a:pPr>
            <a:r>
              <a:rPr lang="en-US" altLang="ar-EG" b="1" dirty="0">
                <a:solidFill>
                  <a:schemeClr val="folHlink"/>
                </a:solidFill>
              </a:rPr>
              <a:t>“To a Skylark”</a:t>
            </a:r>
            <a:r>
              <a:rPr lang="en-US" altLang="ar-EG" b="1" dirty="0"/>
              <a:t> </a:t>
            </a:r>
            <a:r>
              <a:rPr lang="en-US" altLang="ar-EG" dirty="0"/>
              <a:t>by</a:t>
            </a:r>
            <a:r>
              <a:rPr lang="en-US" altLang="ar-EG" b="1" dirty="0"/>
              <a:t> Percy Bysshe Shelley</a:t>
            </a:r>
            <a:endParaRPr lang="en-US" altLang="ar-EG"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 xmlns:a16="http://schemas.microsoft.com/office/drawing/2014/main" id="{5C335AEA-517C-4530-9A60-CAB774B93FFA}"/>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Parody</a:t>
            </a:r>
          </a:p>
        </p:txBody>
      </p:sp>
      <p:sp>
        <p:nvSpPr>
          <p:cNvPr id="174083" name="Rectangle 3">
            <a:extLst>
              <a:ext uri="{FF2B5EF4-FFF2-40B4-BE49-F238E27FC236}">
                <a16:creationId xmlns="" xmlns:a16="http://schemas.microsoft.com/office/drawing/2014/main" id="{B3B193E7-E334-4380-AF45-8ED316A802E3}"/>
              </a:ext>
            </a:extLst>
          </p:cNvPr>
          <p:cNvSpPr>
            <a:spLocks noGrp="1" noChangeArrowheads="1"/>
          </p:cNvSpPr>
          <p:nvPr>
            <p:ph idx="1"/>
          </p:nvPr>
        </p:nvSpPr>
        <p:spPr>
          <a:xfrm>
            <a:off x="1981200" y="1981200"/>
            <a:ext cx="8229600" cy="4114800"/>
          </a:xfrm>
        </p:spPr>
        <p:txBody>
          <a:bodyPr>
            <a:normAutofit fontScale="92500" lnSpcReduction="10000"/>
          </a:bodyPr>
          <a:lstStyle/>
          <a:p>
            <a:pPr algn="l" rtl="0"/>
            <a:r>
              <a:rPr lang="en-US" altLang="ar-EG" sz="2400" b="1" dirty="0">
                <a:solidFill>
                  <a:schemeClr val="folHlink"/>
                </a:solidFill>
                <a:latin typeface="Tahoma" panose="020B0604030504040204" pitchFamily="34" charset="0"/>
              </a:rPr>
              <a:t>Parody</a:t>
            </a:r>
            <a:r>
              <a:rPr lang="en-US" altLang="ar-EG" sz="2400" dirty="0">
                <a:latin typeface="Tahoma" panose="020B0604030504040204" pitchFamily="34" charset="0"/>
              </a:rPr>
              <a:t> poetry is based on a poem that is well known that mimic of its rhythm, rhyme scheme, or phraseology is immediately recognized. The topic may be totally different from the original poem or it may have a different view or slant on the same topic.</a:t>
            </a:r>
          </a:p>
          <a:p>
            <a:pPr algn="l" rtl="0">
              <a:buFontTx/>
              <a:buNone/>
            </a:pPr>
            <a:endParaRPr lang="en-US" altLang="ar-EG" sz="2400" dirty="0">
              <a:latin typeface="Tahoma" panose="020B0604030504040204" pitchFamily="34" charset="0"/>
            </a:endParaRPr>
          </a:p>
          <a:p>
            <a:pPr algn="l" rtl="0">
              <a:buFontTx/>
              <a:buNone/>
            </a:pPr>
            <a:r>
              <a:rPr lang="en-US" altLang="ar-EG" sz="2400" dirty="0"/>
              <a:t>Example:</a:t>
            </a:r>
          </a:p>
          <a:p>
            <a:pPr algn="ctr" rtl="0">
              <a:buFontTx/>
              <a:buNone/>
            </a:pPr>
            <a:r>
              <a:rPr lang="en-US" altLang="ar-EG" sz="2400" b="1" dirty="0">
                <a:solidFill>
                  <a:srgbClr val="006A38"/>
                </a:solidFill>
              </a:rPr>
              <a:t>“ </a:t>
            </a:r>
            <a:r>
              <a:rPr lang="en-US" altLang="ar-EG" sz="2400" b="1" dirty="0" err="1">
                <a:solidFill>
                  <a:srgbClr val="006A38"/>
                </a:solidFill>
              </a:rPr>
              <a:t>‘Twas</a:t>
            </a:r>
            <a:r>
              <a:rPr lang="en-US" altLang="ar-EG" sz="2400" b="1" dirty="0">
                <a:solidFill>
                  <a:srgbClr val="006A38"/>
                </a:solidFill>
              </a:rPr>
              <a:t> the night before Christmas and all through the flat,</a:t>
            </a:r>
          </a:p>
          <a:p>
            <a:pPr algn="ctr" rtl="0">
              <a:buFontTx/>
              <a:buNone/>
            </a:pPr>
            <a:r>
              <a:rPr lang="en-US" altLang="ar-EG" sz="2400" b="1" dirty="0">
                <a:solidFill>
                  <a:srgbClr val="006A38"/>
                </a:solidFill>
              </a:rPr>
              <a:t>Not a creature was stirring, not even a rat.”</a:t>
            </a:r>
            <a:endParaRPr lang="en-US" altLang="ar-EG"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 xmlns:a16="http://schemas.microsoft.com/office/drawing/2014/main" id="{3528842B-572B-4179-8B37-4989228CCFF1}"/>
              </a:ext>
            </a:extLst>
          </p:cNvPr>
          <p:cNvSpPr>
            <a:spLocks noGrp="1" noChangeArrowheads="1"/>
          </p:cNvSpPr>
          <p:nvPr>
            <p:ph type="ctrTitle"/>
          </p:nvPr>
        </p:nvSpPr>
        <p:spPr>
          <a:effectLst>
            <a:outerShdw dist="35921" dir="2700000" algn="ctr" rotWithShape="0">
              <a:srgbClr val="808080"/>
            </a:outerShdw>
          </a:effectLst>
        </p:spPr>
        <p:txBody>
          <a:bodyPr>
            <a:normAutofit fontScale="90000"/>
          </a:bodyPr>
          <a:lstStyle/>
          <a:p>
            <a:r>
              <a:rPr kumimoji="1" lang="en-US" altLang="ar-EG"/>
              <a:t>What is the difference between Prose and Poetry?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 xmlns:a16="http://schemas.microsoft.com/office/drawing/2014/main" id="{FD3DCDEA-A49B-40FF-8886-4BB050A615B5}"/>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What is Prose?</a:t>
            </a:r>
          </a:p>
        </p:txBody>
      </p:sp>
      <p:sp>
        <p:nvSpPr>
          <p:cNvPr id="105475" name="Rectangle 3">
            <a:extLst>
              <a:ext uri="{FF2B5EF4-FFF2-40B4-BE49-F238E27FC236}">
                <a16:creationId xmlns="" xmlns:a16="http://schemas.microsoft.com/office/drawing/2014/main" id="{6A462F8C-42BC-4155-83EA-648AFDBF4727}"/>
              </a:ext>
            </a:extLst>
          </p:cNvPr>
          <p:cNvSpPr>
            <a:spLocks noGrp="1" noChangeArrowheads="1"/>
          </p:cNvSpPr>
          <p:nvPr>
            <p:ph idx="1"/>
          </p:nvPr>
        </p:nvSpPr>
        <p:spPr/>
        <p:txBody>
          <a:bodyPr/>
          <a:lstStyle/>
          <a:p>
            <a:pPr algn="l" rtl="0"/>
            <a:r>
              <a:rPr lang="en-US" altLang="ar-EG" dirty="0">
                <a:latin typeface="Tahoma" panose="020B0604030504040204" pitchFamily="34" charset="0"/>
              </a:rPr>
              <a:t>Prose is writing or speaking that is done in an ordinary form using sentences and paragraphs.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 xmlns:a16="http://schemas.microsoft.com/office/drawing/2014/main" id="{FC76012C-FCED-4FED-8BE0-0A4D3F1BE4E2}"/>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What is Poetry?</a:t>
            </a:r>
          </a:p>
        </p:txBody>
      </p:sp>
      <p:sp>
        <p:nvSpPr>
          <p:cNvPr id="81923" name="Rectangle 3">
            <a:extLst>
              <a:ext uri="{FF2B5EF4-FFF2-40B4-BE49-F238E27FC236}">
                <a16:creationId xmlns="" xmlns:a16="http://schemas.microsoft.com/office/drawing/2014/main" id="{5DD85F50-A846-416D-846F-35B503BEC7D5}"/>
              </a:ext>
            </a:extLst>
          </p:cNvPr>
          <p:cNvSpPr>
            <a:spLocks noGrp="1" noChangeArrowheads="1"/>
          </p:cNvSpPr>
          <p:nvPr>
            <p:ph idx="1"/>
          </p:nvPr>
        </p:nvSpPr>
        <p:spPr>
          <a:xfrm>
            <a:off x="2209800" y="2133600"/>
            <a:ext cx="7772400" cy="4267200"/>
          </a:xfrm>
        </p:spPr>
        <p:txBody>
          <a:bodyPr/>
          <a:lstStyle/>
          <a:p>
            <a:pPr algn="l" rtl="0"/>
            <a:r>
              <a:rPr lang="en-US" altLang="ar-EG" dirty="0">
                <a:latin typeface="Tahoma" panose="020B0604030504040204" pitchFamily="34" charset="0"/>
              </a:rPr>
              <a:t>The word </a:t>
            </a:r>
            <a:r>
              <a:rPr lang="en-US" altLang="ar-EG" b="1" dirty="0">
                <a:solidFill>
                  <a:schemeClr val="folHlink"/>
                </a:solidFill>
                <a:latin typeface="Tahoma" panose="020B0604030504040204" pitchFamily="34" charset="0"/>
              </a:rPr>
              <a:t>Poetry</a:t>
            </a:r>
            <a:r>
              <a:rPr lang="en-US" altLang="ar-EG" dirty="0">
                <a:latin typeface="Tahoma" panose="020B0604030504040204" pitchFamily="34" charset="0"/>
              </a:rPr>
              <a:t> comes from the ancient Greek word - </a:t>
            </a:r>
            <a:r>
              <a:rPr lang="en-US" altLang="ar-EG" b="1" dirty="0" err="1">
                <a:solidFill>
                  <a:schemeClr val="folHlink"/>
                </a:solidFill>
                <a:latin typeface="Tahoma" panose="020B0604030504040204" pitchFamily="34" charset="0"/>
              </a:rPr>
              <a:t>poieo</a:t>
            </a:r>
            <a:r>
              <a:rPr lang="en-US" altLang="ar-EG" dirty="0">
                <a:latin typeface="Tahoma" panose="020B0604030504040204" pitchFamily="34" charset="0"/>
              </a:rPr>
              <a:t> - which means I create.</a:t>
            </a:r>
          </a:p>
          <a:p>
            <a:pPr algn="l" rtl="0"/>
            <a:r>
              <a:rPr lang="en-US" altLang="ar-EG" dirty="0">
                <a:latin typeface="Tahoma" panose="020B0604030504040204" pitchFamily="34" charset="0"/>
              </a:rPr>
              <a:t>Poetry is written in lines or stanzas which may or may not contain complete sentences.</a:t>
            </a:r>
          </a:p>
          <a:p>
            <a:pPr algn="l" rtl="0"/>
            <a:r>
              <a:rPr lang="en-US" altLang="ar-EG" dirty="0">
                <a:latin typeface="Tahoma" panose="020B0604030504040204" pitchFamily="34" charset="0"/>
              </a:rPr>
              <a:t>Poetry is usually shorter than prose.</a:t>
            </a:r>
          </a:p>
          <a:p>
            <a:pPr algn="l" rtl="0"/>
            <a:r>
              <a:rPr lang="en-US" altLang="ar-EG" dirty="0">
                <a:latin typeface="Tahoma" panose="020B0604030504040204" pitchFamily="34" charset="0"/>
              </a:rPr>
              <a:t>Words and lines in poetry have more rhythm than prose and there is sometimes rhyme in poetry.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1" name="Rectangle 7">
            <a:extLst>
              <a:ext uri="{FF2B5EF4-FFF2-40B4-BE49-F238E27FC236}">
                <a16:creationId xmlns="" xmlns:a16="http://schemas.microsoft.com/office/drawing/2014/main" id="{C5DFAE61-30DC-499F-8132-96A949385EDC}"/>
              </a:ext>
            </a:extLst>
          </p:cNvPr>
          <p:cNvSpPr>
            <a:spLocks noGrp="1" noChangeArrowheads="1"/>
          </p:cNvSpPr>
          <p:nvPr>
            <p:ph type="title"/>
          </p:nvPr>
        </p:nvSpPr>
        <p:spPr>
          <a:noFill/>
          <a:ln/>
          <a:effectLst>
            <a:outerShdw dist="35921" dir="2700000" algn="ctr" rotWithShape="0">
              <a:srgbClr val="808080"/>
            </a:outerShdw>
          </a:effectLst>
        </p:spPr>
        <p:txBody>
          <a:bodyPr/>
          <a:lstStyle/>
          <a:p>
            <a:r>
              <a:rPr kumimoji="1" lang="en-US" altLang="ar-EG"/>
              <a:t>Cinquain</a:t>
            </a:r>
          </a:p>
        </p:txBody>
      </p:sp>
      <p:sp>
        <p:nvSpPr>
          <p:cNvPr id="180227" name="Rectangle 3">
            <a:extLst>
              <a:ext uri="{FF2B5EF4-FFF2-40B4-BE49-F238E27FC236}">
                <a16:creationId xmlns="" xmlns:a16="http://schemas.microsoft.com/office/drawing/2014/main" id="{F079C7A8-C6BE-4B41-9825-A114B47BEC2C}"/>
              </a:ext>
            </a:extLst>
          </p:cNvPr>
          <p:cNvSpPr>
            <a:spLocks noGrp="1" noChangeArrowheads="1"/>
          </p:cNvSpPr>
          <p:nvPr>
            <p:ph sz="half" idx="1"/>
          </p:nvPr>
        </p:nvSpPr>
        <p:spPr>
          <a:xfrm>
            <a:off x="1992313" y="1989138"/>
            <a:ext cx="3810000" cy="4114800"/>
          </a:xfrm>
        </p:spPr>
        <p:txBody>
          <a:bodyPr>
            <a:normAutofit/>
          </a:bodyPr>
          <a:lstStyle/>
          <a:p>
            <a:pPr algn="ctr">
              <a:lnSpc>
                <a:spcPct val="80000"/>
              </a:lnSpc>
              <a:buFontTx/>
              <a:buNone/>
            </a:pPr>
            <a:endParaRPr lang="en-US" altLang="ar-EG" dirty="0"/>
          </a:p>
          <a:p>
            <a:pPr algn="ctr">
              <a:lnSpc>
                <a:spcPct val="80000"/>
              </a:lnSpc>
            </a:pPr>
            <a:r>
              <a:rPr lang="en-US" altLang="ar-EG" dirty="0">
                <a:latin typeface="Tahoma" panose="020B0604030504040204" pitchFamily="34" charset="0"/>
              </a:rPr>
              <a:t>A five line poem containing 22 syllables</a:t>
            </a:r>
          </a:p>
          <a:p>
            <a:pPr algn="ctr">
              <a:lnSpc>
                <a:spcPct val="80000"/>
              </a:lnSpc>
              <a:buFontTx/>
              <a:buNone/>
            </a:pPr>
            <a:endParaRPr lang="en-US" altLang="ar-EG" sz="2400" dirty="0">
              <a:latin typeface="Tahoma" panose="020B0604030504040204" pitchFamily="34" charset="0"/>
            </a:endParaRPr>
          </a:p>
          <a:p>
            <a:pPr algn="ctr">
              <a:lnSpc>
                <a:spcPct val="80000"/>
              </a:lnSpc>
              <a:buFontTx/>
              <a:buNone/>
            </a:pPr>
            <a:r>
              <a:rPr lang="en-US" altLang="ar-EG" sz="2400" dirty="0">
                <a:latin typeface="Tahoma" panose="020B0604030504040204" pitchFamily="34" charset="0"/>
              </a:rPr>
              <a:t>Two Syllables</a:t>
            </a:r>
          </a:p>
          <a:p>
            <a:pPr algn="ctr">
              <a:lnSpc>
                <a:spcPct val="80000"/>
              </a:lnSpc>
              <a:buFontTx/>
              <a:buNone/>
            </a:pPr>
            <a:r>
              <a:rPr lang="en-US" altLang="ar-EG" sz="2400" dirty="0">
                <a:latin typeface="Tahoma" panose="020B0604030504040204" pitchFamily="34" charset="0"/>
              </a:rPr>
              <a:t>Four Syllables</a:t>
            </a:r>
          </a:p>
          <a:p>
            <a:pPr algn="ctr">
              <a:lnSpc>
                <a:spcPct val="80000"/>
              </a:lnSpc>
              <a:buFontTx/>
              <a:buNone/>
            </a:pPr>
            <a:r>
              <a:rPr lang="en-US" altLang="ar-EG" sz="2400" dirty="0">
                <a:latin typeface="Tahoma" panose="020B0604030504040204" pitchFamily="34" charset="0"/>
              </a:rPr>
              <a:t>Six Syllables</a:t>
            </a:r>
          </a:p>
          <a:p>
            <a:pPr algn="ctr">
              <a:lnSpc>
                <a:spcPct val="80000"/>
              </a:lnSpc>
              <a:buFontTx/>
              <a:buNone/>
            </a:pPr>
            <a:r>
              <a:rPr lang="en-US" altLang="ar-EG" sz="2400" dirty="0">
                <a:latin typeface="Tahoma" panose="020B0604030504040204" pitchFamily="34" charset="0"/>
              </a:rPr>
              <a:t>Eight Syllables</a:t>
            </a:r>
          </a:p>
          <a:p>
            <a:pPr algn="ctr">
              <a:lnSpc>
                <a:spcPct val="80000"/>
              </a:lnSpc>
              <a:buFontTx/>
              <a:buNone/>
            </a:pPr>
            <a:r>
              <a:rPr lang="en-US" altLang="ar-EG" sz="2400" dirty="0">
                <a:latin typeface="Tahoma" panose="020B0604030504040204" pitchFamily="34" charset="0"/>
              </a:rPr>
              <a:t>Two Syllables</a:t>
            </a:r>
            <a:r>
              <a:rPr lang="en-US" altLang="ar-EG" dirty="0"/>
              <a:t> </a:t>
            </a:r>
          </a:p>
        </p:txBody>
      </p:sp>
      <p:sp>
        <p:nvSpPr>
          <p:cNvPr id="180228" name="Rectangle 4">
            <a:extLst>
              <a:ext uri="{FF2B5EF4-FFF2-40B4-BE49-F238E27FC236}">
                <a16:creationId xmlns="" xmlns:a16="http://schemas.microsoft.com/office/drawing/2014/main" id="{7AC412F2-610C-44DF-8F08-522C826DC86C}"/>
              </a:ext>
            </a:extLst>
          </p:cNvPr>
          <p:cNvSpPr>
            <a:spLocks noGrp="1" noChangeArrowheads="1"/>
          </p:cNvSpPr>
          <p:nvPr>
            <p:ph sz="half" idx="2"/>
          </p:nvPr>
        </p:nvSpPr>
        <p:spPr>
          <a:xfrm>
            <a:off x="5638800" y="1981200"/>
            <a:ext cx="4343400" cy="4114800"/>
          </a:xfrm>
        </p:spPr>
        <p:txBody>
          <a:bodyPr/>
          <a:lstStyle/>
          <a:p>
            <a:pPr algn="ctr">
              <a:lnSpc>
                <a:spcPct val="80000"/>
              </a:lnSpc>
              <a:buFontTx/>
              <a:buNone/>
            </a:pPr>
            <a:endParaRPr lang="en-US" altLang="ar-EG" sz="2400" dirty="0"/>
          </a:p>
          <a:p>
            <a:pPr algn="ctr" rtl="0">
              <a:lnSpc>
                <a:spcPct val="80000"/>
              </a:lnSpc>
              <a:buFontTx/>
              <a:buNone/>
            </a:pPr>
            <a:r>
              <a:rPr lang="en-US" altLang="ar-EG" sz="2400" dirty="0"/>
              <a:t>How frail</a:t>
            </a:r>
          </a:p>
          <a:p>
            <a:pPr algn="ctr" rtl="0">
              <a:lnSpc>
                <a:spcPct val="80000"/>
              </a:lnSpc>
              <a:buFontTx/>
              <a:buNone/>
            </a:pPr>
            <a:r>
              <a:rPr lang="en-US" altLang="ar-EG" sz="2400" dirty="0"/>
              <a:t>Above the bulk</a:t>
            </a:r>
          </a:p>
          <a:p>
            <a:pPr algn="ctr" rtl="0">
              <a:lnSpc>
                <a:spcPct val="80000"/>
              </a:lnSpc>
              <a:buFontTx/>
              <a:buNone/>
            </a:pPr>
            <a:r>
              <a:rPr lang="en-US" altLang="ar-EG" sz="2400" dirty="0"/>
              <a:t>Of crashing water hangs</a:t>
            </a:r>
          </a:p>
          <a:p>
            <a:pPr algn="ctr" rtl="0">
              <a:lnSpc>
                <a:spcPct val="80000"/>
              </a:lnSpc>
              <a:buFontTx/>
              <a:buNone/>
            </a:pPr>
            <a:r>
              <a:rPr lang="en-US" altLang="ar-EG" sz="2400" dirty="0"/>
              <a:t>Autumnal, evanescent, wan</a:t>
            </a:r>
          </a:p>
          <a:p>
            <a:pPr algn="ctr" rtl="0">
              <a:lnSpc>
                <a:spcPct val="80000"/>
              </a:lnSpc>
              <a:buFontTx/>
              <a:buNone/>
            </a:pPr>
            <a:r>
              <a:rPr lang="en-US" altLang="ar-EG" sz="2400" dirty="0"/>
              <a:t>The moon.</a:t>
            </a:r>
          </a:p>
        </p:txBody>
      </p:sp>
      <p:graphicFrame>
        <p:nvGraphicFramePr>
          <p:cNvPr id="180229" name="Object 5">
            <a:extLst>
              <a:ext uri="{FF2B5EF4-FFF2-40B4-BE49-F238E27FC236}">
                <a16:creationId xmlns="" xmlns:a16="http://schemas.microsoft.com/office/drawing/2014/main" id="{DDA93488-FF22-4E6C-A6EA-597CCC89F743}"/>
              </a:ext>
            </a:extLst>
          </p:cNvPr>
          <p:cNvGraphicFramePr>
            <a:graphicFrameLocks noChangeAspect="1"/>
          </p:cNvGraphicFramePr>
          <p:nvPr/>
        </p:nvGraphicFramePr>
        <p:xfrm>
          <a:off x="9601200" y="5486400"/>
          <a:ext cx="666750" cy="984250"/>
        </p:xfrm>
        <a:graphic>
          <a:graphicData uri="http://schemas.openxmlformats.org/presentationml/2006/ole">
            <mc:AlternateContent xmlns:mc="http://schemas.openxmlformats.org/markup-compatibility/2006">
              <mc:Choice xmlns:v="urn:schemas-microsoft-com:vml" Requires="v">
                <p:oleObj spid="_x0000_s1033" name="Clip" r:id="rId3" imgW="3467160" imgH="5018040" progId="MS_ClipArt_Gallery.2">
                  <p:embed/>
                </p:oleObj>
              </mc:Choice>
              <mc:Fallback>
                <p:oleObj name="Clip" r:id="rId3" imgW="3467160" imgH="5018040" progId="MS_ClipArt_Gallery.2">
                  <p:embed/>
                  <p:pic>
                    <p:nvPicPr>
                      <p:cNvPr id="180229" name="Object 5">
                        <a:extLst>
                          <a:ext uri="{FF2B5EF4-FFF2-40B4-BE49-F238E27FC236}">
                            <a16:creationId xmlns="" xmlns:a16="http://schemas.microsoft.com/office/drawing/2014/main" id="{DDA93488-FF22-4E6C-A6EA-597CCC89F7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1200" y="5486400"/>
                        <a:ext cx="666750"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7" name="Rectangle 5">
            <a:extLst>
              <a:ext uri="{FF2B5EF4-FFF2-40B4-BE49-F238E27FC236}">
                <a16:creationId xmlns="" xmlns:a16="http://schemas.microsoft.com/office/drawing/2014/main" id="{7FE2676B-8842-4D47-A927-AAE48886ED82}"/>
              </a:ext>
            </a:extLst>
          </p:cNvPr>
          <p:cNvSpPr>
            <a:spLocks noGrp="1" noChangeArrowheads="1"/>
          </p:cNvSpPr>
          <p:nvPr>
            <p:ph type="title"/>
          </p:nvPr>
        </p:nvSpPr>
        <p:spPr>
          <a:noFill/>
          <a:ln/>
          <a:effectLst>
            <a:outerShdw dist="35921" dir="2700000" algn="ctr" rotWithShape="0">
              <a:srgbClr val="808080"/>
            </a:outerShdw>
          </a:effectLst>
        </p:spPr>
        <p:txBody>
          <a:bodyPr/>
          <a:lstStyle/>
          <a:p>
            <a:r>
              <a:rPr kumimoji="1" lang="en-US" altLang="ar-EG"/>
              <a:t>Diamante Poems</a:t>
            </a:r>
          </a:p>
        </p:txBody>
      </p:sp>
      <p:sp>
        <p:nvSpPr>
          <p:cNvPr id="192516" name="Text Box 4">
            <a:extLst>
              <a:ext uri="{FF2B5EF4-FFF2-40B4-BE49-F238E27FC236}">
                <a16:creationId xmlns="" xmlns:a16="http://schemas.microsoft.com/office/drawing/2014/main" id="{B2C4ABA2-A565-49DE-BB76-13333DC480C0}"/>
              </a:ext>
            </a:extLst>
          </p:cNvPr>
          <p:cNvSpPr txBox="1">
            <a:spLocks noGrp="1" noChangeArrowheads="1"/>
          </p:cNvSpPr>
          <p:nvPr>
            <p:ph idx="1"/>
          </p:nvPr>
        </p:nvSpPr>
        <p:spPr>
          <a:noFill/>
          <a:ln/>
        </p:spPr>
        <p:txBody>
          <a:bodyPr>
            <a:normAutofit lnSpcReduction="10000"/>
          </a:bodyPr>
          <a:lstStyle/>
          <a:p>
            <a:pPr algn="l" rtl="0">
              <a:lnSpc>
                <a:spcPct val="90000"/>
              </a:lnSpc>
            </a:pPr>
            <a:r>
              <a:rPr lang="en-US" altLang="ar-EG" sz="2400" dirty="0"/>
              <a:t>Line 1: one word (subject/noun that is contrasting to line 7) </a:t>
            </a:r>
          </a:p>
          <a:p>
            <a:pPr algn="l" rtl="0">
              <a:lnSpc>
                <a:spcPct val="90000"/>
              </a:lnSpc>
            </a:pPr>
            <a:r>
              <a:rPr lang="en-US" altLang="ar-EG" sz="2400" dirty="0"/>
              <a:t>Line 2: two words (adjectives) that describe line 1 </a:t>
            </a:r>
          </a:p>
          <a:p>
            <a:pPr algn="l" rtl="0">
              <a:lnSpc>
                <a:spcPct val="90000"/>
              </a:lnSpc>
            </a:pPr>
            <a:r>
              <a:rPr lang="en-US" altLang="ar-EG" sz="2400" dirty="0"/>
              <a:t>Line 3: three words (action verbs) that relate to line 1 </a:t>
            </a:r>
          </a:p>
          <a:p>
            <a:pPr algn="l" rtl="0">
              <a:lnSpc>
                <a:spcPct val="90000"/>
              </a:lnSpc>
            </a:pPr>
            <a:r>
              <a:rPr lang="en-US" altLang="ar-EG" sz="2400" dirty="0"/>
              <a:t>Line 4: four words (nouns) first 2 words relate to line 1; last 2 words relate to line 7 </a:t>
            </a:r>
          </a:p>
          <a:p>
            <a:pPr algn="l" rtl="0">
              <a:lnSpc>
                <a:spcPct val="90000"/>
              </a:lnSpc>
            </a:pPr>
            <a:r>
              <a:rPr lang="en-US" altLang="ar-EG" sz="2400" dirty="0"/>
              <a:t>Line 5: three words (action verbs) that relate to line 7</a:t>
            </a:r>
          </a:p>
          <a:p>
            <a:pPr algn="l" rtl="0">
              <a:lnSpc>
                <a:spcPct val="90000"/>
              </a:lnSpc>
            </a:pPr>
            <a:r>
              <a:rPr lang="en-US" altLang="ar-EG" sz="2400" dirty="0"/>
              <a:t>Line 6: two words (adjectives) that describe line 7 </a:t>
            </a:r>
          </a:p>
          <a:p>
            <a:pPr algn="l" rtl="0">
              <a:lnSpc>
                <a:spcPct val="90000"/>
              </a:lnSpc>
            </a:pPr>
            <a:r>
              <a:rPr lang="en-US" altLang="ar-EG" sz="2400" dirty="0"/>
              <a:t>Line 7: one word (subject/noun that is contrasting to line 1)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a:extLst>
              <a:ext uri="{FF2B5EF4-FFF2-40B4-BE49-F238E27FC236}">
                <a16:creationId xmlns="" xmlns:a16="http://schemas.microsoft.com/office/drawing/2014/main" id="{BACBDC53-E7D5-4DE3-AC1E-4893DFFD9A29}"/>
              </a:ext>
            </a:extLst>
          </p:cNvPr>
          <p:cNvSpPr>
            <a:spLocks noGrp="1" noChangeArrowheads="1"/>
          </p:cNvSpPr>
          <p:nvPr>
            <p:ph type="title"/>
          </p:nvPr>
        </p:nvSpPr>
        <p:spPr>
          <a:noFill/>
          <a:ln/>
          <a:effectLst>
            <a:outerShdw dist="35921" dir="2700000" algn="ctr" rotWithShape="0">
              <a:srgbClr val="808080"/>
            </a:outerShdw>
          </a:effectLst>
        </p:spPr>
        <p:txBody>
          <a:bodyPr/>
          <a:lstStyle/>
          <a:p>
            <a:r>
              <a:rPr kumimoji="1" lang="en-US" altLang="ar-EG"/>
              <a:t>Diamante Poems</a:t>
            </a:r>
          </a:p>
        </p:txBody>
      </p:sp>
      <p:sp>
        <p:nvSpPr>
          <p:cNvPr id="193538" name="Text Box 2">
            <a:extLst>
              <a:ext uri="{FF2B5EF4-FFF2-40B4-BE49-F238E27FC236}">
                <a16:creationId xmlns="" xmlns:a16="http://schemas.microsoft.com/office/drawing/2014/main" id="{934AE887-D954-407B-A747-CBA81FD6E216}"/>
              </a:ext>
            </a:extLst>
          </p:cNvPr>
          <p:cNvSpPr txBox="1">
            <a:spLocks noGrp="1" noChangeArrowheads="1"/>
          </p:cNvSpPr>
          <p:nvPr>
            <p:ph idx="1"/>
          </p:nvPr>
        </p:nvSpPr>
        <p:spPr>
          <a:noFill/>
          <a:ln/>
        </p:spPr>
        <p:txBody>
          <a:bodyPr/>
          <a:lstStyle/>
          <a:p>
            <a:pPr marL="0" indent="0" algn="l" rtl="0">
              <a:buNone/>
            </a:pPr>
            <a:r>
              <a:rPr lang="en-US" altLang="ar-EG" dirty="0"/>
              <a:t>Example:</a:t>
            </a:r>
          </a:p>
          <a:p>
            <a:pPr marL="0" indent="0" algn="ctr" rtl="0">
              <a:buNone/>
            </a:pPr>
            <a:r>
              <a:rPr lang="en-US" altLang="ar-EG" b="1" dirty="0"/>
              <a:t>square</a:t>
            </a:r>
            <a:br>
              <a:rPr lang="en-US" altLang="ar-EG" b="1" dirty="0"/>
            </a:br>
            <a:r>
              <a:rPr lang="en-US" altLang="ar-EG" b="1" dirty="0"/>
              <a:t>symmetrical, conventional</a:t>
            </a:r>
            <a:br>
              <a:rPr lang="en-US" altLang="ar-EG" b="1" dirty="0"/>
            </a:br>
            <a:r>
              <a:rPr lang="en-US" altLang="ar-EG" b="1" dirty="0"/>
              <a:t>shaping, measuring, balancing</a:t>
            </a:r>
            <a:br>
              <a:rPr lang="en-US" altLang="ar-EG" b="1" dirty="0"/>
            </a:br>
            <a:r>
              <a:rPr lang="en-US" altLang="ar-EG" b="1" dirty="0"/>
              <a:t>boxes, rooms,</a:t>
            </a:r>
            <a:r>
              <a:rPr lang="en-US" altLang="ar-EG" dirty="0"/>
              <a:t> </a:t>
            </a:r>
            <a:r>
              <a:rPr lang="en-US" altLang="ar-EG" b="1" dirty="0"/>
              <a:t>clocks, halos</a:t>
            </a:r>
            <a:br>
              <a:rPr lang="en-US" altLang="ar-EG" b="1" dirty="0"/>
            </a:br>
            <a:r>
              <a:rPr lang="en-US" altLang="ar-EG" b="1" dirty="0"/>
              <a:t>encircling, circumnavigating, enclosing</a:t>
            </a:r>
            <a:br>
              <a:rPr lang="en-US" altLang="ar-EG" b="1" dirty="0"/>
            </a:br>
            <a:r>
              <a:rPr lang="en-US" altLang="ar-EG" b="1" dirty="0"/>
              <a:t>round, continuous</a:t>
            </a:r>
            <a:br>
              <a:rPr lang="en-US" altLang="ar-EG" b="1" dirty="0"/>
            </a:br>
            <a:r>
              <a:rPr lang="en-US" altLang="ar-EG" b="1" dirty="0"/>
              <a:t>circle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 xmlns:a16="http://schemas.microsoft.com/office/drawing/2014/main" id="{0FD77F7C-1442-41C9-BCAE-7A95673498DD}"/>
              </a:ext>
            </a:extLst>
          </p:cNvPr>
          <p:cNvSpPr>
            <a:spLocks noGrp="1" noChangeArrowheads="1"/>
          </p:cNvSpPr>
          <p:nvPr>
            <p:ph type="title"/>
          </p:nvPr>
        </p:nvSpPr>
        <p:spPr>
          <a:noFill/>
          <a:effectLst>
            <a:outerShdw dist="35921" dir="2700000" algn="ctr" rotWithShape="0">
              <a:srgbClr val="808080"/>
            </a:outerShdw>
          </a:effectLst>
        </p:spPr>
        <p:txBody>
          <a:bodyPr/>
          <a:lstStyle/>
          <a:p>
            <a:r>
              <a:rPr kumimoji="1" lang="en-US" altLang="ar-EG"/>
              <a:t>Haiku</a:t>
            </a:r>
          </a:p>
        </p:txBody>
      </p:sp>
      <p:sp>
        <p:nvSpPr>
          <p:cNvPr id="162819" name="Rectangle 3">
            <a:extLst>
              <a:ext uri="{FF2B5EF4-FFF2-40B4-BE49-F238E27FC236}">
                <a16:creationId xmlns="" xmlns:a16="http://schemas.microsoft.com/office/drawing/2014/main" id="{CF7A2177-0E96-4F73-9CC8-0A291CAD4CE7}"/>
              </a:ext>
            </a:extLst>
          </p:cNvPr>
          <p:cNvSpPr>
            <a:spLocks noGrp="1" noChangeArrowheads="1"/>
          </p:cNvSpPr>
          <p:nvPr>
            <p:ph idx="1"/>
          </p:nvPr>
        </p:nvSpPr>
        <p:spPr/>
        <p:txBody>
          <a:bodyPr/>
          <a:lstStyle/>
          <a:p>
            <a:r>
              <a:rPr lang="en-US" altLang="ar-EG">
                <a:latin typeface="Tahoma" panose="020B0604030504040204" pitchFamily="34" charset="0"/>
              </a:rPr>
              <a:t>A</a:t>
            </a:r>
            <a:r>
              <a:rPr lang="en-US" altLang="ar-EG" b="1">
                <a:solidFill>
                  <a:schemeClr val="folHlink"/>
                </a:solidFill>
                <a:latin typeface="Tahoma" panose="020B0604030504040204" pitchFamily="34" charset="0"/>
              </a:rPr>
              <a:t> Haiku</a:t>
            </a:r>
            <a:r>
              <a:rPr lang="en-US" altLang="ar-EG">
                <a:latin typeface="Tahoma" panose="020B0604030504040204" pitchFamily="34" charset="0"/>
              </a:rPr>
              <a:t> is a 3-line, unrhymed nature poem of 17 syllables, divide so that the first and third lines have 5 syllables each and the middle line has 7 syllables.</a:t>
            </a:r>
          </a:p>
          <a:p>
            <a:r>
              <a:rPr lang="en-US" altLang="ar-EG" b="1">
                <a:solidFill>
                  <a:schemeClr val="folHlink"/>
                </a:solidFill>
                <a:latin typeface="Tahoma" panose="020B0604030504040204" pitchFamily="34" charset="0"/>
              </a:rPr>
              <a:t>Haiku</a:t>
            </a:r>
            <a:r>
              <a:rPr lang="en-US" altLang="ar-EG">
                <a:latin typeface="Tahoma" panose="020B0604030504040204" pitchFamily="34" charset="0"/>
              </a:rPr>
              <a:t> poetry originated in Japan. </a:t>
            </a:r>
          </a:p>
          <a:p>
            <a:r>
              <a:rPr lang="en-US" altLang="ar-EG">
                <a:latin typeface="Tahoma" panose="020B0604030504040204" pitchFamily="34" charset="0"/>
              </a:rPr>
              <a:t>An essential element of </a:t>
            </a:r>
            <a:r>
              <a:rPr lang="en-US" altLang="ar-EG" b="1">
                <a:solidFill>
                  <a:schemeClr val="folHlink"/>
                </a:solidFill>
                <a:latin typeface="Tahoma" panose="020B0604030504040204" pitchFamily="34" charset="0"/>
              </a:rPr>
              <a:t>Haiku</a:t>
            </a:r>
            <a:r>
              <a:rPr lang="en-US" altLang="ar-EG">
                <a:latin typeface="Tahoma" panose="020B0604030504040204" pitchFamily="34" charset="0"/>
              </a:rPr>
              <a:t> is that a season - or something that indicates a specific season - must be mentioned.</a:t>
            </a:r>
            <a:endParaRPr lang="en-US" altLang="ar-EG" sz="2400">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TotalTime>
  <Words>1308</Words>
  <Application>Microsoft Office PowerPoint</Application>
  <PresentationFormat>Custom</PresentationFormat>
  <Paragraphs>183</Paragraphs>
  <Slides>26</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Gallery</vt:lpstr>
      <vt:lpstr>Clip</vt:lpstr>
      <vt:lpstr>Benha University  Faculty of Arts Department of English Language &amp; Literature Second Semester 2020 Introduction to Poetry First Grade Mohammad Al-Hussini  Mansour Abuarab  Class 2 – Types of Poetry  </vt:lpstr>
      <vt:lpstr>Types of Poetry</vt:lpstr>
      <vt:lpstr>What is the difference between Prose and Poetry?</vt:lpstr>
      <vt:lpstr>What is Prose?</vt:lpstr>
      <vt:lpstr>What is Poetry?</vt:lpstr>
      <vt:lpstr>Cinquain</vt:lpstr>
      <vt:lpstr>Diamante Poems</vt:lpstr>
      <vt:lpstr>Diamante Poems</vt:lpstr>
      <vt:lpstr>Haiku</vt:lpstr>
      <vt:lpstr>Haiku</vt:lpstr>
      <vt:lpstr>Tanka</vt:lpstr>
      <vt:lpstr>Concrete Poems</vt:lpstr>
      <vt:lpstr>Limerick</vt:lpstr>
      <vt:lpstr>Free Verse</vt:lpstr>
      <vt:lpstr>Blank Verse</vt:lpstr>
      <vt:lpstr>Narrative Poetry</vt:lpstr>
      <vt:lpstr>Epic</vt:lpstr>
      <vt:lpstr>Lyric Poetry</vt:lpstr>
      <vt:lpstr>Shakespearean Sonnet</vt:lpstr>
      <vt:lpstr>Sonnets</vt:lpstr>
      <vt:lpstr>Sonnets</vt:lpstr>
      <vt:lpstr>Ballads</vt:lpstr>
      <vt:lpstr>Ballads</vt:lpstr>
      <vt:lpstr>Elegy</vt:lpstr>
      <vt:lpstr>Ode</vt:lpstr>
      <vt:lpstr>Parody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Poetry</dc:title>
  <dc:creator>doaa.wagdy@fart.bu.edu.eg</dc:creator>
  <cp:lastModifiedBy>DrMohsen</cp:lastModifiedBy>
  <cp:revision>7</cp:revision>
  <dcterms:created xsi:type="dcterms:W3CDTF">2020-03-15T21:06:43Z</dcterms:created>
  <dcterms:modified xsi:type="dcterms:W3CDTF">2020-03-21T21:30:52Z</dcterms:modified>
</cp:coreProperties>
</file>